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72" r:id="rId2"/>
    <p:sldId id="301" r:id="rId3"/>
    <p:sldId id="302" r:id="rId4"/>
    <p:sldId id="274" r:id="rId5"/>
    <p:sldId id="275" r:id="rId6"/>
    <p:sldId id="276" r:id="rId7"/>
    <p:sldId id="300" r:id="rId8"/>
    <p:sldId id="277" r:id="rId9"/>
    <p:sldId id="278" r:id="rId10"/>
    <p:sldId id="279" r:id="rId11"/>
    <p:sldId id="280" r:id="rId12"/>
    <p:sldId id="298" r:id="rId13"/>
    <p:sldId id="281" r:id="rId14"/>
    <p:sldId id="282" r:id="rId15"/>
    <p:sldId id="283" r:id="rId16"/>
    <p:sldId id="303" r:id="rId17"/>
    <p:sldId id="304" r:id="rId18"/>
    <p:sldId id="305" r:id="rId19"/>
    <p:sldId id="306" r:id="rId20"/>
    <p:sldId id="307" r:id="rId21"/>
    <p:sldId id="308" r:id="rId22"/>
  </p:sldIdLst>
  <p:sldSz cx="6858000" cy="5143500"/>
  <p:notesSz cx="6888163" cy="100203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031A38-63B8-48A3-9000-78EA7E5B287A}">
          <p14:sldIdLst>
            <p14:sldId id="272"/>
            <p14:sldId id="301"/>
            <p14:sldId id="302"/>
            <p14:sldId id="274"/>
            <p14:sldId id="275"/>
            <p14:sldId id="276"/>
            <p14:sldId id="300"/>
            <p14:sldId id="277"/>
            <p14:sldId id="278"/>
            <p14:sldId id="279"/>
            <p14:sldId id="280"/>
            <p14:sldId id="298"/>
            <p14:sldId id="281"/>
            <p14:sldId id="282"/>
            <p14:sldId id="283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ppy" initials="H" lastIdx="1" clrIdx="0">
    <p:extLst>
      <p:ext uri="{19B8F6BF-5375-455C-9EA6-DF929625EA0E}">
        <p15:presenceInfo xmlns:p15="http://schemas.microsoft.com/office/powerpoint/2012/main" userId="Happ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711" autoAdjust="0"/>
  </p:normalViewPr>
  <p:slideViewPr>
    <p:cSldViewPr snapToGrid="0">
      <p:cViewPr varScale="1">
        <p:scale>
          <a:sx n="90" d="100"/>
          <a:sy n="90" d="100"/>
        </p:scale>
        <p:origin x="15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1DFAFD-DD93-40C2-A519-E3A6430EB61C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27CFEC-CB1C-4044-8455-07EC969A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0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7CFEC-CB1C-4044-8455-07EC969ADC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5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6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37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6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74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7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9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2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2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3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7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5990-5622-4E6F-B673-940FB7C44D1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21" Type="http://schemas.openxmlformats.org/officeDocument/2006/relationships/image" Target="../media/image50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11" Type="http://schemas.openxmlformats.org/officeDocument/2006/relationships/image" Target="../media/image112.jpeg"/><Relationship Id="rId5" Type="http://schemas.openxmlformats.org/officeDocument/2006/relationships/image" Target="../media/image106.jpg"/><Relationship Id="rId10" Type="http://schemas.openxmlformats.org/officeDocument/2006/relationships/image" Target="../media/image111.jpg"/><Relationship Id="rId4" Type="http://schemas.openxmlformats.org/officeDocument/2006/relationships/image" Target="../media/image105.jpg"/><Relationship Id="rId9" Type="http://schemas.openxmlformats.org/officeDocument/2006/relationships/image" Target="../media/image1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8" y="58800"/>
            <a:ext cx="6706849" cy="494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35526"/>
              </p:ext>
            </p:extLst>
          </p:nvPr>
        </p:nvGraphicFramePr>
        <p:xfrm>
          <a:off x="2519916" y="584789"/>
          <a:ext cx="3476846" cy="3673765"/>
        </p:xfrm>
        <a:graphic>
          <a:graphicData uri="http://schemas.openxmlformats.org/drawingml/2006/table">
            <a:tbl>
              <a:tblPr/>
              <a:tblGrid>
                <a:gridCol w="281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0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 о движении</a:t>
                      </a:r>
                      <a:r>
                        <a:rPr lang="ru-RU" sz="18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денежных средств  ОО «ОП и Р СОШ №1»                                          с 1сентября 2021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15 марта  2022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74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674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674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674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13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386" y="166321"/>
            <a:ext cx="350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Мыломоющие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- 30791 сом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C8A185-091F-4399-80E9-32A370E38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6" y="2867736"/>
            <a:ext cx="1616812" cy="2155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858048-DB75-4934-8196-DE6191955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47" y="2665030"/>
            <a:ext cx="1811098" cy="24147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9BD6AE-FC16-4BEC-A103-74386346D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61" y="93280"/>
            <a:ext cx="1858852" cy="24784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7DF3C4-B24B-4F37-8B66-EFBCD5D260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8" b="1785"/>
          <a:stretch/>
        </p:blipFill>
        <p:spPr>
          <a:xfrm>
            <a:off x="367936" y="630104"/>
            <a:ext cx="2694242" cy="21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1940" y="-49041"/>
            <a:ext cx="6215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Хозтовары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сантехнические товары , электротовары для школы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60025 сом.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2506D8-7189-4EC0-AFEB-8AF86054E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67" y="3184969"/>
            <a:ext cx="803423" cy="10712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7E790D-6434-4353-B6FA-C46A6B1F7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93" y="4048370"/>
            <a:ext cx="795794" cy="10610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E8A06F-F663-4ABE-8D59-6226F8AF6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17" y="381718"/>
            <a:ext cx="803422" cy="10712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CDC4D4-ACE2-4CF6-80AD-98B880463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6" y="1593007"/>
            <a:ext cx="868382" cy="11602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9D5D24-523A-43DE-AB4D-FBB803AA80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47" y="1993004"/>
            <a:ext cx="1422613" cy="8002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987724-288D-4F0C-A988-DA5FD32B09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99" y="4264920"/>
            <a:ext cx="632062" cy="8445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E85929-FD75-4BF9-9B66-49882ECF7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22" y="3035941"/>
            <a:ext cx="884532" cy="1181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179A4A3-823C-4E19-8CA4-26738EFD89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80" y="4032010"/>
            <a:ext cx="806381" cy="10774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EF50F0A-08FC-4C43-B822-538258A278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92" y="1755472"/>
            <a:ext cx="924997" cy="12333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A830A85-EDA5-4E41-9B09-FBB4A3CFAC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38" y="3496966"/>
            <a:ext cx="1177569" cy="15733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7231A67-1B9A-45A7-8BBD-065B302709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91" y="568943"/>
            <a:ext cx="782883" cy="104602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895BD3A-D565-4BE0-80D3-7D2FDD54FC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94" y="1962491"/>
            <a:ext cx="1074662" cy="14358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0419264-D082-4A0E-B9A0-A699486E58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162175" y="967639"/>
            <a:ext cx="1340017" cy="100291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1D500D-4C2E-487D-A6D5-6CF81E4528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1" y="330876"/>
            <a:ext cx="823219" cy="146229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35371BE-E492-4672-9CB7-C71F609D4A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39" y="3988608"/>
            <a:ext cx="809606" cy="108172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F7179B-7F8E-417E-AF91-86024217279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1" y="1657061"/>
            <a:ext cx="1270045" cy="9505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04D3F28-8C47-45CC-8A7E-810F150C241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171"/>
            <a:ext cx="1044232" cy="1395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FC1BE-9229-4B24-B451-DD336B4E8AC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18" y="2689265"/>
            <a:ext cx="856162" cy="114393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71A4B4F-E371-48EB-BC2F-D6916673D0B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94" y="330876"/>
            <a:ext cx="758722" cy="101374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195244F-BB34-494C-AE84-F1B274288CA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" y="3769413"/>
            <a:ext cx="1002918" cy="134001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7DA06E0-742A-427E-BD68-83AECD588B3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16" y="2934740"/>
            <a:ext cx="758721" cy="101374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E4E4FFC4-FF8C-477C-83FE-C93E969F2A7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9" y="559390"/>
            <a:ext cx="1343160" cy="100527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BFFF1E2-2E01-4E15-9AD4-F30FD5E5E1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55" y="559390"/>
            <a:ext cx="776577" cy="137944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1A5C9EB-3D96-4743-981C-F03AFBEF5C1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17" y="3708682"/>
            <a:ext cx="773560" cy="13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033" y="56271"/>
            <a:ext cx="533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туалетов старшей и младшей школы, чистка канализации – 39734 сом.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605D09-39B4-403F-8C3E-FBEA16AD0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9" y="906883"/>
            <a:ext cx="998463" cy="1331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754CEE-3AA1-478C-AF00-0CA0C2FBC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00" y="3755945"/>
            <a:ext cx="998463" cy="1331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2D1C3C-647E-4573-BEE0-245D80EF1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00" y="2302392"/>
            <a:ext cx="998462" cy="13312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06901B-CB5E-4320-8AD4-7EABF03BB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53" y="3380446"/>
            <a:ext cx="1280087" cy="17067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C1EFBF4-41D6-4A56-BCF6-CAE7AAE6BE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5" y="1096755"/>
            <a:ext cx="2522966" cy="18922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221462-54BA-4F29-BD2E-B04C664886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" y="728342"/>
            <a:ext cx="1132369" cy="15098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7B8F73-A980-47E4-A95B-EBC625CFE5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9" y="3695126"/>
            <a:ext cx="1902636" cy="14269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D485CE-C0FB-4883-B684-9A991B0423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36" y="1804255"/>
            <a:ext cx="1099854" cy="14664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AA21BB-1307-4181-A2AB-B5CD6A539B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21" y="3444690"/>
            <a:ext cx="1280087" cy="1706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D7E085A-43A6-4984-85CF-E1339B2CC6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" y="2325463"/>
            <a:ext cx="1132369" cy="15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0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921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кабинета директора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муз.школы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строй. материалы) – 13000 сом.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59E47C-082A-4F0E-9726-C2E2DC9D6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27" y="3959986"/>
            <a:ext cx="871557" cy="11645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0A41-329A-497C-B560-4DF2094FF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3356" y="1908901"/>
            <a:ext cx="1215554" cy="16241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7476E1-E1D4-4568-9E5E-8FAB70C3D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8" y="2396360"/>
            <a:ext cx="1125679" cy="15040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D5BE54-EF5E-483B-887F-6254DF164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17" y="3599163"/>
            <a:ext cx="1162879" cy="15537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E10F2F9-A518-4E2F-A565-A16450AC10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1" y="2344391"/>
            <a:ext cx="1183600" cy="15820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4B9698-DBB1-404F-9B1B-F23B2FF864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1" y="633042"/>
            <a:ext cx="1215086" cy="16234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A74E7E-F445-4E4E-8471-3C6CE747D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15" y="36648"/>
            <a:ext cx="1215085" cy="16234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E1732A1-8653-4AF3-97C5-58D0554D71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20" y="3599163"/>
            <a:ext cx="1162879" cy="155374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E64382-5B7A-488A-B262-5433C4D8B2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90" y="646331"/>
            <a:ext cx="1270892" cy="16980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3FFF60B-CCE7-411E-9612-339ED489D5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76" y="2399785"/>
            <a:ext cx="1125679" cy="150403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FD7A3C5-0C90-4609-98A3-09D5A55578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63" y="286615"/>
            <a:ext cx="1215085" cy="16241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AF8C33-AFD2-44C5-B49C-AAFBE0CBD3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620360"/>
            <a:ext cx="1234066" cy="1648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C94849-CFB6-49F0-AA1A-2A40C78A91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8286" y="2055367"/>
            <a:ext cx="1016609" cy="135830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D25334A-4746-4816-9A99-54CA926D6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5" y="4001606"/>
            <a:ext cx="871557" cy="11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9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155"/>
            <a:ext cx="586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 , подарки малоимущим к новому году. Премирование учащихся (конфеты) – 56520 сом.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6FDD7-225F-458D-BE7E-6F9FC0C00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91" y="945485"/>
            <a:ext cx="2762660" cy="12734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4C703-F810-4D5A-8C91-7D06DE14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65578"/>
            <a:ext cx="2762662" cy="12734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273E6F-6634-4D1E-93CE-6BDFC9EC1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" y="970917"/>
            <a:ext cx="2728687" cy="12577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EDB51E-86DA-44C2-8D1A-B16863D51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" y="3725383"/>
            <a:ext cx="2772931" cy="12781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7F9BE8-9C59-47A1-93DB-21B7ECA725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25383"/>
            <a:ext cx="2772932" cy="12781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F1E795-8FA4-4BB3-BDF3-B32DC0EA73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" y="2411889"/>
            <a:ext cx="2728687" cy="12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2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ED1FE-00F4-4890-A8EB-5334A7F6E782}"/>
              </a:ext>
            </a:extLst>
          </p:cNvPr>
          <p:cNvSpPr txBox="1"/>
          <p:nvPr/>
        </p:nvSpPr>
        <p:spPr>
          <a:xfrm>
            <a:off x="170121" y="148856"/>
            <a:ext cx="5188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химии № 40 – 8500 сом.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D86B5-8514-477A-8853-831A27A75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58" y="863542"/>
            <a:ext cx="1202142" cy="16028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4B694E-82DF-4A19-982E-C7DB1FA63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70" y="813358"/>
            <a:ext cx="1202142" cy="16028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AA0E84-D245-472A-98F2-08E936C16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88" y="886598"/>
            <a:ext cx="1202142" cy="16028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391320-F1FC-4836-8FBE-EB6BCD9F5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" y="775368"/>
            <a:ext cx="1202142" cy="16028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9E0ADE3-1371-4A06-93E4-967C2C8AED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72" y="2547757"/>
            <a:ext cx="927028" cy="12360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8002D1-8294-4ACD-B7F8-55ABA075E8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" y="2514182"/>
            <a:ext cx="2137142" cy="160285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8CC4EA1-5ED2-499F-9928-DA2BAA5705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41" y="863542"/>
            <a:ext cx="1202142" cy="16028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193570-EF03-45C2-8B37-6DF03DEC05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10" y="3181374"/>
            <a:ext cx="1377580" cy="18367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98CF088-0A5F-43AF-BAE0-87D548CF6E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48" y="2654047"/>
            <a:ext cx="1289860" cy="171981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9000453-A1F0-49B4-A7EB-981ED42C35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31" y="3865153"/>
            <a:ext cx="927028" cy="12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DA3715-AF75-46E8-9233-CC0CEE56A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86" y="1033884"/>
            <a:ext cx="1716197" cy="2293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83C845-8553-486D-992E-48CA1D435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53" y="1024448"/>
            <a:ext cx="2652235" cy="3543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4BB31D-5E1C-4B26-B35E-918F2E0B9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7" y="885121"/>
            <a:ext cx="1446262" cy="1932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F1A798-A15E-403E-A057-C8885955E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8" y="2967538"/>
            <a:ext cx="1446262" cy="1932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6368F3-F5D5-447A-AF61-58E7D2078348}"/>
              </a:ext>
            </a:extLst>
          </p:cNvPr>
          <p:cNvSpPr txBox="1"/>
          <p:nvPr/>
        </p:nvSpPr>
        <p:spPr>
          <a:xfrm>
            <a:off x="95458" y="179570"/>
            <a:ext cx="558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Кабель и автомат для установки плиты в столовой – 4200 сом</a:t>
            </a:r>
          </a:p>
        </p:txBody>
      </p:sp>
    </p:spTree>
    <p:extLst>
      <p:ext uri="{BB962C8B-B14F-4D97-AF65-F5344CB8AC3E}">
        <p14:creationId xmlns:p14="http://schemas.microsoft.com/office/powerpoint/2010/main" val="334538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204A4-9948-43E3-BD8A-3A222D724EF5}"/>
              </a:ext>
            </a:extLst>
          </p:cNvPr>
          <p:cNvSpPr txBox="1"/>
          <p:nvPr/>
        </p:nvSpPr>
        <p:spPr>
          <a:xfrm>
            <a:off x="127590" y="148856"/>
            <a:ext cx="5124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журналы – 6210 сом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EAE3AF-1D2D-4AD4-A4C0-E86D94F0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195"/>
            <a:ext cx="6858000" cy="31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FCB5C-CD45-42FE-9A2C-F879E30B2F8D}"/>
              </a:ext>
            </a:extLst>
          </p:cNvPr>
          <p:cNvSpPr txBox="1"/>
          <p:nvPr/>
        </p:nvSpPr>
        <p:spPr>
          <a:xfrm>
            <a:off x="138223" y="170120"/>
            <a:ext cx="52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школьных звонков – 7000 сом.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950D96-83BD-482B-8026-C059B0D8A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85" y="1881965"/>
            <a:ext cx="2313731" cy="3091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5A8187-2750-4C69-BD67-42530A4E0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7" y="678794"/>
            <a:ext cx="2313731" cy="30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52A1-FA14-4165-9900-8A7F67C77311}"/>
              </a:ext>
            </a:extLst>
          </p:cNvPr>
          <p:cNvSpPr txBox="1"/>
          <p:nvPr/>
        </p:nvSpPr>
        <p:spPr>
          <a:xfrm>
            <a:off x="148856" y="276447"/>
            <a:ext cx="532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шарфов для поздравления учителей к новому году – 35000 сом.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B1DD6C-5569-4E0F-A747-4AF35B81C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471"/>
            <a:ext cx="6858000" cy="38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C83CD53-B23D-41A7-9902-CBFB47A9C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96837"/>
              </p:ext>
            </p:extLst>
          </p:nvPr>
        </p:nvGraphicFramePr>
        <p:xfrm>
          <a:off x="-1" y="0"/>
          <a:ext cx="6858002" cy="5165817"/>
        </p:xfrm>
        <a:graphic>
          <a:graphicData uri="http://schemas.openxmlformats.org/drawingml/2006/table">
            <a:tbl>
              <a:tblPr/>
              <a:tblGrid>
                <a:gridCol w="3408412">
                  <a:extLst>
                    <a:ext uri="{9D8B030D-6E8A-4147-A177-3AD203B41FA5}">
                      <a16:colId xmlns:a16="http://schemas.microsoft.com/office/drawing/2014/main" val="1982911069"/>
                    </a:ext>
                  </a:extLst>
                </a:gridCol>
                <a:gridCol w="510243">
                  <a:extLst>
                    <a:ext uri="{9D8B030D-6E8A-4147-A177-3AD203B41FA5}">
                      <a16:colId xmlns:a16="http://schemas.microsoft.com/office/drawing/2014/main" val="355248952"/>
                    </a:ext>
                  </a:extLst>
                </a:gridCol>
                <a:gridCol w="230403">
                  <a:extLst>
                    <a:ext uri="{9D8B030D-6E8A-4147-A177-3AD203B41FA5}">
                      <a16:colId xmlns:a16="http://schemas.microsoft.com/office/drawing/2014/main" val="13508376"/>
                    </a:ext>
                  </a:extLst>
                </a:gridCol>
                <a:gridCol w="504436">
                  <a:extLst>
                    <a:ext uri="{9D8B030D-6E8A-4147-A177-3AD203B41FA5}">
                      <a16:colId xmlns:a16="http://schemas.microsoft.com/office/drawing/2014/main" val="3500800845"/>
                    </a:ext>
                  </a:extLst>
                </a:gridCol>
                <a:gridCol w="359787">
                  <a:extLst>
                    <a:ext uri="{9D8B030D-6E8A-4147-A177-3AD203B41FA5}">
                      <a16:colId xmlns:a16="http://schemas.microsoft.com/office/drawing/2014/main" val="2558033533"/>
                    </a:ext>
                  </a:extLst>
                </a:gridCol>
                <a:gridCol w="399034">
                  <a:extLst>
                    <a:ext uri="{9D8B030D-6E8A-4147-A177-3AD203B41FA5}">
                      <a16:colId xmlns:a16="http://schemas.microsoft.com/office/drawing/2014/main" val="1057167738"/>
                    </a:ext>
                  </a:extLst>
                </a:gridCol>
                <a:gridCol w="333620">
                  <a:extLst>
                    <a:ext uri="{9D8B030D-6E8A-4147-A177-3AD203B41FA5}">
                      <a16:colId xmlns:a16="http://schemas.microsoft.com/office/drawing/2014/main" val="1542077273"/>
                    </a:ext>
                  </a:extLst>
                </a:gridCol>
                <a:gridCol w="359787">
                  <a:extLst>
                    <a:ext uri="{9D8B030D-6E8A-4147-A177-3AD203B41FA5}">
                      <a16:colId xmlns:a16="http://schemas.microsoft.com/office/drawing/2014/main" val="1614013931"/>
                    </a:ext>
                  </a:extLst>
                </a:gridCol>
                <a:gridCol w="385952">
                  <a:extLst>
                    <a:ext uri="{9D8B030D-6E8A-4147-A177-3AD203B41FA5}">
                      <a16:colId xmlns:a16="http://schemas.microsoft.com/office/drawing/2014/main" val="789105778"/>
                    </a:ext>
                  </a:extLst>
                </a:gridCol>
                <a:gridCol w="366328">
                  <a:extLst>
                    <a:ext uri="{9D8B030D-6E8A-4147-A177-3AD203B41FA5}">
                      <a16:colId xmlns:a16="http://schemas.microsoft.com/office/drawing/2014/main" val="3799104387"/>
                    </a:ext>
                  </a:extLst>
                </a:gridCol>
              </a:tblGrid>
              <a:tr h="1500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движения денежных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 "ОП и Р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 с 1 сентября 2021 года по 15 марта 2022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512388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01.09.2021 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168576,00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37" marR="4537" marT="4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5555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Приход-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2880507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808650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515300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443150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369255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263550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480602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664352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Расход-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2277754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49852"/>
                  </a:ext>
                </a:extLst>
              </a:tr>
              <a:tr h="198817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15.03.2022 г-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771329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73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33338"/>
                  </a:ext>
                </a:extLst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Мат.помощь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сотрудникам школы( кураторам параллелей, за классное руководство,  оплата администрации школы, сотрудникам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ООПиР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1105390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49065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215065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179065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177065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140565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147565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19975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сметы на  ремонт канализации под столовой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75731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сметы на (услуги), замена оконных блоков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473943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Соц.Фонд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331400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17069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64453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107652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41217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846577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подоходного налога 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122444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6491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23490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39259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15546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16324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19817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школы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28415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Пени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36896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банка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043090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налога за мусор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09988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77113"/>
                  </a:ext>
                </a:extLst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Материальная помощь малоимущим ученикам, инвалидам, на похороны ученикам и учителям, подарки к новому году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2242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Премирование уч-ся в конкурсе Новогодняя сказка (конфеты)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42388"/>
                  </a:ext>
                </a:extLst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Канц.товары бланочная продукция для текущей работы бухгалтерии и админ-ии школы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0409"/>
                  </a:ext>
                </a:extLst>
              </a:tr>
              <a:tr h="5748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Заправка картриджей, замена вала, фото-бумага, краска для цветного принтера, ремонт комп-ра, рачспечатка, покупка картриджа, покупка мышки для компа, колонки, ламинация, перплет, ремонт принтера, клавиатура, системный блок, зарядка к ноутбуку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2514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 товары, сантехнич товары, строй мат,электро товары для работ в школе 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60025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28630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59601"/>
                  </a:ext>
                </a:extLst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Сетевой адаптор и ИТР, светильники, лампы каб 11а, 43, 3, туалет старшей и младшей школы мужской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8234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8234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12064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кабель и автомат на установку плиты в столовую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7692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электро и сантехнических товаров каб химии №40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947863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кабинета директора музыкальной школы (строй мат)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85782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жалюзей в столовую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87141"/>
                  </a:ext>
                </a:extLst>
              </a:tr>
              <a:tr h="15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Подписка на газеты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1293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1293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71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49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9B90A-0F8A-495A-A6B9-2BC743E9C2EB}"/>
              </a:ext>
            </a:extLst>
          </p:cNvPr>
          <p:cNvSpPr txBox="1"/>
          <p:nvPr/>
        </p:nvSpPr>
        <p:spPr>
          <a:xfrm>
            <a:off x="0" y="138223"/>
            <a:ext cx="524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линейки к 1 сентября , оформление зала к новому году – 10200 сом.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8B6616-1B13-4C73-89A6-E502EF63B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35" y="2943346"/>
            <a:ext cx="2052530" cy="9460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E69FFF-2CBE-47ED-B1DD-4CC21C3B2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34" y="4053799"/>
            <a:ext cx="2094034" cy="9652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20D1E9-7F23-461D-A169-B851070C2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4" y="2612938"/>
            <a:ext cx="2613960" cy="12048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2FCC2CC-C449-4B38-A0A2-AFCA2F0B75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1" y="616337"/>
            <a:ext cx="2536932" cy="11693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17F4F4-6CC5-4DD1-9C19-058492ED54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6" y="1899929"/>
            <a:ext cx="2147777" cy="9899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BAD94D-CF5D-4256-8FD9-822E4096EB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9" y="3009089"/>
            <a:ext cx="988766" cy="21451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4498C6-DB10-48FD-A39B-5997D9338D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91" y="1265274"/>
            <a:ext cx="2536932" cy="11693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CFF156-0C46-4DD8-9A25-6BF7FF708D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28" y="1858542"/>
            <a:ext cx="2094036" cy="96521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E88D2E9-5F71-468A-A32C-84F3B76914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1" y="3996107"/>
            <a:ext cx="2613960" cy="12048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BE3235-E588-42F5-9EE4-9C25419C4E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73" y="657691"/>
            <a:ext cx="1766728" cy="81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9BAC2-CDDA-4B89-A724-FA7BE368A8FC}"/>
              </a:ext>
            </a:extLst>
          </p:cNvPr>
          <p:cNvSpPr txBox="1"/>
          <p:nvPr/>
        </p:nvSpPr>
        <p:spPr>
          <a:xfrm>
            <a:off x="116958" y="180753"/>
            <a:ext cx="6166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интернета к интерактивным доскам в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44,53,54 – 2750 сом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C5C0F1-5114-42CA-A22B-C534558D7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7355" y="2666722"/>
            <a:ext cx="1666229" cy="29621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7B28B0-75A1-4FC0-956B-91AEEDA28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1199652" y="3332882"/>
            <a:ext cx="1649210" cy="16480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9AF05D-9EA7-4C0E-B3C1-7F7407713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02" y="891242"/>
            <a:ext cx="2414198" cy="16805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A32056-086A-44ED-9A49-1CE681C6E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5" y="882503"/>
            <a:ext cx="1688583" cy="22514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25E39B-D577-4FC9-BC45-F67D31763C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37984"/>
          <a:stretch/>
        </p:blipFill>
        <p:spPr>
          <a:xfrm>
            <a:off x="2414199" y="882503"/>
            <a:ext cx="1828136" cy="21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6FE7B6C-42A6-4D14-A2C8-CC003ACE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814"/>
              </p:ext>
            </p:extLst>
          </p:nvPr>
        </p:nvGraphicFramePr>
        <p:xfrm>
          <a:off x="0" y="1"/>
          <a:ext cx="6858000" cy="5155108"/>
        </p:xfrm>
        <a:graphic>
          <a:graphicData uri="http://schemas.openxmlformats.org/drawingml/2006/table">
            <a:tbl>
              <a:tblPr/>
              <a:tblGrid>
                <a:gridCol w="3410511">
                  <a:extLst>
                    <a:ext uri="{9D8B030D-6E8A-4147-A177-3AD203B41FA5}">
                      <a16:colId xmlns:a16="http://schemas.microsoft.com/office/drawing/2014/main" val="2383891216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829969662"/>
                    </a:ext>
                  </a:extLst>
                </a:gridCol>
                <a:gridCol w="423095">
                  <a:extLst>
                    <a:ext uri="{9D8B030D-6E8A-4147-A177-3AD203B41FA5}">
                      <a16:colId xmlns:a16="http://schemas.microsoft.com/office/drawing/2014/main" val="4030307838"/>
                    </a:ext>
                  </a:extLst>
                </a:gridCol>
                <a:gridCol w="374113">
                  <a:extLst>
                    <a:ext uri="{9D8B030D-6E8A-4147-A177-3AD203B41FA5}">
                      <a16:colId xmlns:a16="http://schemas.microsoft.com/office/drawing/2014/main" val="1391822540"/>
                    </a:ext>
                  </a:extLst>
                </a:gridCol>
                <a:gridCol w="358887">
                  <a:extLst>
                    <a:ext uri="{9D8B030D-6E8A-4147-A177-3AD203B41FA5}">
                      <a16:colId xmlns:a16="http://schemas.microsoft.com/office/drawing/2014/main" val="3007210975"/>
                    </a:ext>
                  </a:extLst>
                </a:gridCol>
                <a:gridCol w="400213">
                  <a:extLst>
                    <a:ext uri="{9D8B030D-6E8A-4147-A177-3AD203B41FA5}">
                      <a16:colId xmlns:a16="http://schemas.microsoft.com/office/drawing/2014/main" val="1363833733"/>
                    </a:ext>
                  </a:extLst>
                </a:gridCol>
                <a:gridCol w="332786">
                  <a:extLst>
                    <a:ext uri="{9D8B030D-6E8A-4147-A177-3AD203B41FA5}">
                      <a16:colId xmlns:a16="http://schemas.microsoft.com/office/drawing/2014/main" val="1079676645"/>
                    </a:ext>
                  </a:extLst>
                </a:gridCol>
                <a:gridCol w="358887">
                  <a:extLst>
                    <a:ext uri="{9D8B030D-6E8A-4147-A177-3AD203B41FA5}">
                      <a16:colId xmlns:a16="http://schemas.microsoft.com/office/drawing/2014/main" val="2838558800"/>
                    </a:ext>
                  </a:extLst>
                </a:gridCol>
                <a:gridCol w="384988">
                  <a:extLst>
                    <a:ext uri="{9D8B030D-6E8A-4147-A177-3AD203B41FA5}">
                      <a16:colId xmlns:a16="http://schemas.microsoft.com/office/drawing/2014/main" val="778543687"/>
                    </a:ext>
                  </a:extLst>
                </a:gridCol>
                <a:gridCol w="365412">
                  <a:extLst>
                    <a:ext uri="{9D8B030D-6E8A-4147-A177-3AD203B41FA5}">
                      <a16:colId xmlns:a16="http://schemas.microsoft.com/office/drawing/2014/main" val="813364865"/>
                    </a:ext>
                  </a:extLst>
                </a:gridCol>
              </a:tblGrid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мыломоющих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30791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17966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94288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интернета к интерактивным доскам, в кабинеты 44,53,54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45600"/>
                  </a:ext>
                </a:extLst>
              </a:tr>
              <a:tr h="2730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Билет для учителей (премирование) на концерт к концу года, к Новому году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7535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Чистка канализации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1171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флагов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993829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 интернет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01153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в библиотеку, подушка для печати бухгалтерию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10446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 журналы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1609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линейки к 1 сентября, оформления зала к Новому году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61242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выбытие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3605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94910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изготовление планов пажарной эвакуации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12150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12150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62122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школьных звонков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18467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за санитпрно-эпидеологическое иследование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73648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спорт. инвентаря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563756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банера по гос.языку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69969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кабинета кырг.языка"Манас таануу" №3 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899527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шарфов для поздравления уч к Новому году. 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22216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Медикаменты в мед.пункт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30209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Поверка и тарирование водомера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29483"/>
                  </a:ext>
                </a:extLst>
              </a:tr>
              <a:tr h="21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2-х кресел в бухгалтерию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081549"/>
                  </a:ext>
                </a:extLst>
              </a:tr>
              <a:tr h="2730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2277754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200190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411578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258193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525584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283528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268181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330500</a:t>
                      </a:r>
                    </a:p>
                  </a:txBody>
                  <a:tcPr marL="4537" marR="4537" marT="4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0640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777036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880758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1065715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909386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889408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1101829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771329</a:t>
                      </a:r>
                    </a:p>
                  </a:txBody>
                  <a:tcPr marL="4537" marR="4537" marT="4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4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813" y="63304"/>
            <a:ext cx="560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товары, заправка картриджей, фотобумага,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компьютера, -25735 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D12527-B058-45FC-A15C-7A0D4EF16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06" y="963729"/>
            <a:ext cx="1107094" cy="1476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3F9030-65C2-40CD-A4C0-257BBCF40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16" y="654754"/>
            <a:ext cx="2275247" cy="10487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5F8CB5-0FC7-46B8-A31B-5DC941D70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081"/>
            <a:ext cx="3200399" cy="14751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EEF5F1-CA63-4ADB-99C4-FFBFC6A678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48" y="1899686"/>
            <a:ext cx="2275249" cy="10487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30C155-EBAD-4150-96AF-39D37F3EC4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" y="2620236"/>
            <a:ext cx="1251828" cy="12518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830AF3-5258-42AC-BD7E-112C1B9B9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33" y="3579309"/>
            <a:ext cx="1306974" cy="13069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8071EE-888D-4422-912D-57710549AF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72" y="2755504"/>
            <a:ext cx="2171425" cy="2171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F87E55-4938-43AF-865A-84CF541173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03" y="2681090"/>
            <a:ext cx="1211334" cy="16151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C881FA3-74C6-4C0E-8863-977902BFF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" y="4232796"/>
            <a:ext cx="1411258" cy="7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D79123-436F-4A1F-AEBB-D08360A1D5CC}"/>
              </a:ext>
            </a:extLst>
          </p:cNvPr>
          <p:cNvSpPr txBox="1"/>
          <p:nvPr/>
        </p:nvSpPr>
        <p:spPr>
          <a:xfrm>
            <a:off x="87550" y="145915"/>
            <a:ext cx="5126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флагов – 4000 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31773B-4E56-4CA4-BA68-E6819F0F6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21120"/>
          <a:stretch/>
        </p:blipFill>
        <p:spPr>
          <a:xfrm>
            <a:off x="3274828" y="387062"/>
            <a:ext cx="3583172" cy="2312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A8A882-2609-4BCE-B0AF-16B27D68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8"/>
          <a:stretch/>
        </p:blipFill>
        <p:spPr>
          <a:xfrm>
            <a:off x="2459402" y="2421992"/>
            <a:ext cx="2478050" cy="25755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E13962-BCE5-450B-942D-298B3A9D0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6" y="1158949"/>
            <a:ext cx="2119202" cy="28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5008"/>
            <a:ext cx="3583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Медикаменты  в мед. пункт -570 сом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9BF645-9D47-4218-A7A0-A21719F5F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7"/>
          <a:stretch/>
        </p:blipFill>
        <p:spPr>
          <a:xfrm rot="5400000">
            <a:off x="4487900" y="1100073"/>
            <a:ext cx="2331360" cy="19118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1AB8B-38A4-453A-9ABC-43C4A0BAB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" y="890305"/>
            <a:ext cx="3683853" cy="2759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E539FB-8C28-48E0-A02E-6A0652B44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0" y="3014247"/>
            <a:ext cx="2537337" cy="19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1782C0-FEB9-4044-AECC-0F693A0B7842}"/>
              </a:ext>
            </a:extLst>
          </p:cNvPr>
          <p:cNvSpPr txBox="1"/>
          <p:nvPr/>
        </p:nvSpPr>
        <p:spPr>
          <a:xfrm>
            <a:off x="-1" y="117695"/>
            <a:ext cx="573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спортивного инвентаря – 37000 сом.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DA03C7-9F3D-4A7D-B065-4F28CD9A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86" y="3426825"/>
            <a:ext cx="2131974" cy="15989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48926A-FA28-4FC6-8E8B-90CC28654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571259"/>
            <a:ext cx="4445535" cy="20004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EC62E6-B915-43FE-9677-515CEED46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/>
          <a:stretch/>
        </p:blipFill>
        <p:spPr>
          <a:xfrm>
            <a:off x="127591" y="2785020"/>
            <a:ext cx="2324659" cy="14994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433941-463C-450E-923C-A3D5F2B1D7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4"/>
          <a:stretch/>
        </p:blipFill>
        <p:spPr>
          <a:xfrm>
            <a:off x="4724988" y="3426825"/>
            <a:ext cx="2011711" cy="14254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72F8D5-6DA8-4766-BEE6-B017E78C90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9635" r="-4720" b="24700"/>
          <a:stretch/>
        </p:blipFill>
        <p:spPr>
          <a:xfrm>
            <a:off x="4609361" y="456249"/>
            <a:ext cx="2277342" cy="28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7372"/>
            <a:ext cx="5118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и установка жалюзи в столовую – 31000 сом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D4D08-0116-4A99-9B92-006ABC6D3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5919"/>
            <a:ext cx="4795284" cy="35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1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71" y="56271"/>
            <a:ext cx="5643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кабинета кыргызского языка №3 – 23500 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2AD30-C0EA-4932-BB66-920FBB424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22" y="2989979"/>
            <a:ext cx="2874910" cy="2153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D4DF41-AB89-4650-9868-D4A0FF15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22" y="603167"/>
            <a:ext cx="2906527" cy="2177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F6D919-E5A5-48C4-9F5C-6D181DC23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9" y="2981239"/>
            <a:ext cx="2874911" cy="21535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AFE14E-8F48-4CF9-9AA6-B02FD7A34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3" y="603167"/>
            <a:ext cx="2906528" cy="21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1789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1332</TotalTime>
  <Words>936</Words>
  <Application>Microsoft Office PowerPoint</Application>
  <PresentationFormat>Произвольный</PresentationFormat>
  <Paragraphs>447</Paragraphs>
  <Slides>21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Happy</cp:lastModifiedBy>
  <cp:revision>100</cp:revision>
  <cp:lastPrinted>2021-11-09T14:07:53Z</cp:lastPrinted>
  <dcterms:created xsi:type="dcterms:W3CDTF">2019-03-12T10:46:15Z</dcterms:created>
  <dcterms:modified xsi:type="dcterms:W3CDTF">2022-03-29T16:47:53Z</dcterms:modified>
</cp:coreProperties>
</file>