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1" r:id="rId3"/>
    <p:sldId id="272" r:id="rId4"/>
    <p:sldId id="275" r:id="rId5"/>
    <p:sldId id="257" r:id="rId6"/>
    <p:sldId id="276" r:id="rId7"/>
    <p:sldId id="277" r:id="rId8"/>
    <p:sldId id="278" r:id="rId9"/>
    <p:sldId id="279" r:id="rId10"/>
    <p:sldId id="258" r:id="rId11"/>
    <p:sldId id="264" r:id="rId12"/>
    <p:sldId id="261" r:id="rId13"/>
    <p:sldId id="263" r:id="rId14"/>
    <p:sldId id="262" r:id="rId15"/>
    <p:sldId id="265" r:id="rId16"/>
    <p:sldId id="283" r:id="rId17"/>
    <p:sldId id="266" r:id="rId18"/>
    <p:sldId id="280" r:id="rId19"/>
    <p:sldId id="281"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E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9" autoAdjust="0"/>
    <p:restoredTop sz="94660"/>
  </p:normalViewPr>
  <p:slideViewPr>
    <p:cSldViewPr>
      <p:cViewPr varScale="1">
        <p:scale>
          <a:sx n="51" d="100"/>
          <a:sy n="51" d="100"/>
        </p:scale>
        <p:origin x="110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6451B-173B-4881-9F22-32C3677A8A8A}" type="datetimeFigureOut">
              <a:rPr lang="ru-RU" smtClean="0"/>
              <a:t>19.03.2021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28A99-707F-4941-B201-DCDB3777100C}" type="slidenum">
              <a:rPr lang="ru-RU" smtClean="0"/>
              <a:t>‹#›</a:t>
            </a:fld>
            <a:endParaRPr lang="ru-RU"/>
          </a:p>
        </p:txBody>
      </p:sp>
    </p:spTree>
    <p:extLst>
      <p:ext uri="{BB962C8B-B14F-4D97-AF65-F5344CB8AC3E}">
        <p14:creationId xmlns:p14="http://schemas.microsoft.com/office/powerpoint/2010/main" val="123913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E228A99-707F-4941-B201-DCDB3777100C}" type="slidenum">
              <a:rPr lang="ru-RU" smtClean="0"/>
              <a:t>7</a:t>
            </a:fld>
            <a:endParaRPr lang="ru-RU"/>
          </a:p>
        </p:txBody>
      </p:sp>
    </p:spTree>
    <p:extLst>
      <p:ext uri="{BB962C8B-B14F-4D97-AF65-F5344CB8AC3E}">
        <p14:creationId xmlns:p14="http://schemas.microsoft.com/office/powerpoint/2010/main" val="3272360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7E61598-2C23-4922-9F25-78CA98186426}" type="datetimeFigureOut">
              <a:rPr lang="ru-RU" smtClean="0"/>
              <a:pPr/>
              <a:t>19.03.2021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7248EF-DAB2-41FE-988B-432669410814}" type="slidenum">
              <a:rPr lang="ru-RU" smtClean="0"/>
              <a:pPr/>
              <a:t>‹#›</a:t>
            </a:fld>
            <a:endParaRPr lang="ru-RU"/>
          </a:p>
        </p:txBody>
      </p:sp>
    </p:spTree>
  </p:cSld>
  <p:clrMapOvr>
    <a:masterClrMapping/>
  </p:clrMapOvr>
  <p:transition advClick="0" advTm="10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CEF3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61598-2C23-4922-9F25-78CA98186426}" type="datetimeFigureOut">
              <a:rPr lang="ru-RU" smtClean="0"/>
              <a:pPr/>
              <a:t>19.03.2021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248EF-DAB2-41FE-988B-43266941081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10000">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142844" y="2143116"/>
            <a:ext cx="9001156" cy="147002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ky-KG"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Бишкек шаарынын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a:t>
            </a:r>
            <a:r>
              <a:rPr lang="ru-RU"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вердлов</a:t>
            </a:r>
            <a: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рай</a:t>
            </a:r>
            <a:r>
              <a:rPr lang="ky-KG"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о</a:t>
            </a: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нундагы №1 Орто мектеби</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Нооруз </a:t>
            </a: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ма</a:t>
            </a:r>
            <a:r>
              <a:rPr lang="ru-RU" sz="36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й</a:t>
            </a:r>
            <a:r>
              <a:rPr lang="ky-KG" sz="36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рамына </a:t>
            </a: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арналган  </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Салам Нооруз !» аттуу  көрсөтүү</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түзгөн кыргыз тили мугалими Карагулова Алтын Назаркуловна</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2021 –жыл март айы</a:t>
            </a:r>
            <a:br>
              <a:rPr lang="ky-KG"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b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3" name="AUD-20210319-WA0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advClick="0" advTm="10000">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6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63688" y="548680"/>
            <a:ext cx="5760000" cy="4320000"/>
          </a:xfrm>
          <a:prstGeom prst="rect">
            <a:avLst/>
          </a:prstGeom>
          <a:noFill/>
          <a:ln w="9525">
            <a:noFill/>
            <a:miter lim="800000"/>
            <a:headEnd/>
            <a:tailEnd/>
          </a:ln>
          <a:effectLst/>
        </p:spPr>
      </p:pic>
      <p:sp>
        <p:nvSpPr>
          <p:cNvPr id="2" name="TextBox 1"/>
          <p:cNvSpPr txBox="1"/>
          <p:nvPr/>
        </p:nvSpPr>
        <p:spPr>
          <a:xfrm>
            <a:off x="1759852" y="4883100"/>
            <a:ext cx="6067751" cy="1754326"/>
          </a:xfrm>
          <a:prstGeom prst="rect">
            <a:avLst/>
          </a:prstGeom>
          <a:noFill/>
        </p:spPr>
        <p:txBody>
          <a:bodyPr wrap="none" rtlCol="0">
            <a:spAutoFit/>
          </a:bodyPr>
          <a:lstStyle/>
          <a:p>
            <a:pPr algn="ctr"/>
            <a:r>
              <a:rPr lang="ky-KG" sz="5400" b="1" dirty="0" smtClean="0">
                <a:solidFill>
                  <a:srgbClr val="FF0000"/>
                </a:solidFill>
              </a:rPr>
              <a:t>Жашыл өнүм-</a:t>
            </a:r>
          </a:p>
          <a:p>
            <a:pPr algn="ctr"/>
            <a:r>
              <a:rPr lang="ky-KG" sz="5400" b="1" dirty="0" smtClean="0">
                <a:solidFill>
                  <a:srgbClr val="FF0000"/>
                </a:solidFill>
              </a:rPr>
              <a:t>жашоонун башаты.</a:t>
            </a:r>
            <a:endParaRPr lang="ru-RU" sz="5400" b="1" dirty="0">
              <a:solidFill>
                <a:srgbClr val="FF0000"/>
              </a:solidFill>
            </a:endParaRPr>
          </a:p>
        </p:txBody>
      </p:sp>
    </p:spTree>
  </p:cSld>
  <p:clrMapOvr>
    <a:masterClrMapping/>
  </p:clrMapOvr>
  <p:transition advClick="0" advTm="1000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Мои документы\1.jpg"/>
          <p:cNvPicPr>
            <a:picLocks noChangeAspect="1" noChangeArrowheads="1"/>
          </p:cNvPicPr>
          <p:nvPr/>
        </p:nvPicPr>
        <p:blipFill>
          <a:blip r:embed="rId2" cstate="print"/>
          <a:srcRect/>
          <a:stretch>
            <a:fillRect/>
          </a:stretch>
        </p:blipFill>
        <p:spPr bwMode="auto">
          <a:xfrm>
            <a:off x="179512" y="260648"/>
            <a:ext cx="3840000" cy="2880000"/>
          </a:xfrm>
          <a:prstGeom prst="rect">
            <a:avLst/>
          </a:prstGeom>
          <a:noFill/>
        </p:spPr>
      </p:pic>
      <p:pic>
        <p:nvPicPr>
          <p:cNvPr id="1027" name="Picture 3" descr="D:\Мои документы\2.jpg"/>
          <p:cNvPicPr>
            <a:picLocks noChangeAspect="1" noChangeArrowheads="1"/>
          </p:cNvPicPr>
          <p:nvPr/>
        </p:nvPicPr>
        <p:blipFill>
          <a:blip r:embed="rId3" cstate="print"/>
          <a:srcRect/>
          <a:stretch>
            <a:fillRect/>
          </a:stretch>
        </p:blipFill>
        <p:spPr bwMode="auto">
          <a:xfrm>
            <a:off x="4139952" y="2996952"/>
            <a:ext cx="4806796" cy="3600000"/>
          </a:xfrm>
          <a:prstGeom prst="rect">
            <a:avLst/>
          </a:prstGeom>
          <a:noFill/>
        </p:spPr>
      </p:pic>
      <p:sp>
        <p:nvSpPr>
          <p:cNvPr id="2" name="TextBox 1"/>
          <p:cNvSpPr txBox="1"/>
          <p:nvPr/>
        </p:nvSpPr>
        <p:spPr>
          <a:xfrm>
            <a:off x="5051595" y="1052736"/>
            <a:ext cx="2983509" cy="923330"/>
          </a:xfrm>
          <a:prstGeom prst="rect">
            <a:avLst/>
          </a:prstGeom>
          <a:noFill/>
        </p:spPr>
        <p:txBody>
          <a:bodyPr wrap="none" rtlCol="0">
            <a:spAutoFit/>
          </a:bodyPr>
          <a:lstStyle/>
          <a:p>
            <a:r>
              <a:rPr lang="ru-RU" sz="5400" b="1" dirty="0" smtClean="0">
                <a:solidFill>
                  <a:srgbClr val="FF0000"/>
                </a:solidFill>
              </a:rPr>
              <a:t>С</a:t>
            </a:r>
            <a:r>
              <a:rPr lang="ky-KG" sz="5400" b="1" dirty="0" smtClean="0">
                <a:solidFill>
                  <a:srgbClr val="FF0000"/>
                </a:solidFill>
              </a:rPr>
              <a:t>үмөлөк </a:t>
            </a:r>
            <a:endParaRPr lang="ru-RU" sz="5400" b="1" dirty="0">
              <a:solidFill>
                <a:srgbClr val="FF0000"/>
              </a:solidFill>
            </a:endParaRPr>
          </a:p>
        </p:txBody>
      </p:sp>
      <p:sp>
        <p:nvSpPr>
          <p:cNvPr id="3" name="TextBox 2"/>
          <p:cNvSpPr txBox="1"/>
          <p:nvPr/>
        </p:nvSpPr>
        <p:spPr>
          <a:xfrm>
            <a:off x="988213" y="4335287"/>
            <a:ext cx="2061013" cy="923330"/>
          </a:xfrm>
          <a:prstGeom prst="rect">
            <a:avLst/>
          </a:prstGeom>
          <a:noFill/>
        </p:spPr>
        <p:txBody>
          <a:bodyPr wrap="none" rtlCol="0">
            <a:spAutoFit/>
          </a:bodyPr>
          <a:lstStyle/>
          <a:p>
            <a:r>
              <a:rPr lang="ky-KG" sz="5400" b="1" dirty="0" smtClean="0">
                <a:solidFill>
                  <a:srgbClr val="FF0000"/>
                </a:solidFill>
              </a:rPr>
              <a:t>жасоо</a:t>
            </a:r>
            <a:endParaRPr lang="ru-RU" sz="5400" b="1" dirty="0">
              <a:solidFill>
                <a:srgbClr val="FF0000"/>
              </a:solidFill>
            </a:endParaRPr>
          </a:p>
        </p:txBody>
      </p:sp>
    </p:spTree>
  </p:cSld>
  <p:clrMapOvr>
    <a:masterClrMapping/>
  </p:clrMapOvr>
  <p:transition advClick="0" advTm="10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43608" y="620688"/>
            <a:ext cx="7200000" cy="4200002"/>
          </a:xfrm>
          <a:prstGeom prst="rect">
            <a:avLst/>
          </a:prstGeom>
          <a:noFill/>
          <a:ln w="9525">
            <a:noFill/>
            <a:miter lim="800000"/>
            <a:headEnd/>
            <a:tailEnd/>
          </a:ln>
          <a:effectLst/>
        </p:spPr>
      </p:pic>
      <p:sp>
        <p:nvSpPr>
          <p:cNvPr id="2" name="TextBox 1"/>
          <p:cNvSpPr txBox="1"/>
          <p:nvPr/>
        </p:nvSpPr>
        <p:spPr>
          <a:xfrm>
            <a:off x="1408972" y="4821078"/>
            <a:ext cx="7237430" cy="1754326"/>
          </a:xfrm>
          <a:prstGeom prst="rect">
            <a:avLst/>
          </a:prstGeom>
          <a:noFill/>
        </p:spPr>
        <p:txBody>
          <a:bodyPr wrap="none" rtlCol="0">
            <a:spAutoFit/>
          </a:bodyPr>
          <a:lstStyle/>
          <a:p>
            <a:pPr algn="ctr"/>
            <a:r>
              <a:rPr lang="ky-KG" sz="5400" b="1" dirty="0" smtClean="0">
                <a:solidFill>
                  <a:srgbClr val="FF0000"/>
                </a:solidFill>
              </a:rPr>
              <a:t>Ак жайыл дасторконго </a:t>
            </a:r>
          </a:p>
          <a:p>
            <a:pPr algn="ctr"/>
            <a:r>
              <a:rPr lang="ky-KG" sz="5400" b="1" dirty="0">
                <a:solidFill>
                  <a:srgbClr val="FF0000"/>
                </a:solidFill>
              </a:rPr>
              <a:t>к</a:t>
            </a:r>
            <a:r>
              <a:rPr lang="ky-KG" sz="5400" b="1" dirty="0" smtClean="0">
                <a:solidFill>
                  <a:srgbClr val="FF0000"/>
                </a:solidFill>
              </a:rPr>
              <a:t>елиңиз!</a:t>
            </a:r>
            <a:endParaRPr lang="ru-RU" sz="5400" b="1" dirty="0">
              <a:solidFill>
                <a:srgbClr val="FF0000"/>
              </a:solidFill>
            </a:endParaRPr>
          </a:p>
        </p:txBody>
      </p:sp>
    </p:spTree>
  </p:cSld>
  <p:clrMapOvr>
    <a:masterClrMapping/>
  </p:clrMapOvr>
  <p:transition advClick="0" advTm="1000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59632" y="476672"/>
            <a:ext cx="6714713" cy="5040000"/>
          </a:xfrm>
          <a:prstGeom prst="rect">
            <a:avLst/>
          </a:prstGeom>
          <a:noFill/>
          <a:ln w="9525">
            <a:noFill/>
            <a:miter lim="800000"/>
            <a:headEnd/>
            <a:tailEnd/>
          </a:ln>
          <a:effectLst/>
        </p:spPr>
      </p:pic>
      <p:sp>
        <p:nvSpPr>
          <p:cNvPr id="2" name="TextBox 1"/>
          <p:cNvSpPr txBox="1"/>
          <p:nvPr/>
        </p:nvSpPr>
        <p:spPr>
          <a:xfrm>
            <a:off x="2195736" y="5516672"/>
            <a:ext cx="5186484" cy="923330"/>
          </a:xfrm>
          <a:prstGeom prst="rect">
            <a:avLst/>
          </a:prstGeom>
          <a:noFill/>
        </p:spPr>
        <p:txBody>
          <a:bodyPr wrap="none" rtlCol="0">
            <a:spAutoFit/>
          </a:bodyPr>
          <a:lstStyle/>
          <a:p>
            <a:r>
              <a:rPr lang="ky-KG" sz="5400" b="1" dirty="0" smtClean="0">
                <a:solidFill>
                  <a:srgbClr val="FF0000"/>
                </a:solidFill>
              </a:rPr>
              <a:t>Селкинчек тебүү</a:t>
            </a:r>
            <a:endParaRPr lang="ru-RU" sz="5400" b="1" dirty="0">
              <a:solidFill>
                <a:srgbClr val="FF0000"/>
              </a:solidFill>
            </a:endParaRPr>
          </a:p>
        </p:txBody>
      </p:sp>
    </p:spTree>
  </p:cSld>
  <p:clrMapOvr>
    <a:masterClrMapping/>
  </p:clrMapOvr>
  <p:transition advClick="0" advTm="10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259632" y="404664"/>
            <a:ext cx="6966707" cy="5040000"/>
          </a:xfrm>
          <a:prstGeom prst="rect">
            <a:avLst/>
          </a:prstGeom>
          <a:noFill/>
          <a:ln w="9525">
            <a:noFill/>
            <a:miter lim="800000"/>
            <a:headEnd/>
            <a:tailEnd/>
          </a:ln>
          <a:effectLst/>
        </p:spPr>
      </p:pic>
      <p:sp>
        <p:nvSpPr>
          <p:cNvPr id="2" name="TextBox 1"/>
          <p:cNvSpPr txBox="1"/>
          <p:nvPr/>
        </p:nvSpPr>
        <p:spPr>
          <a:xfrm>
            <a:off x="2874941" y="5661248"/>
            <a:ext cx="3736087" cy="923330"/>
          </a:xfrm>
          <a:prstGeom prst="rect">
            <a:avLst/>
          </a:prstGeom>
          <a:noFill/>
        </p:spPr>
        <p:txBody>
          <a:bodyPr wrap="none" rtlCol="0">
            <a:spAutoFit/>
          </a:bodyPr>
          <a:lstStyle/>
          <a:p>
            <a:r>
              <a:rPr lang="ky-KG" sz="5400" b="1" dirty="0" smtClean="0">
                <a:solidFill>
                  <a:srgbClr val="FF0000"/>
                </a:solidFill>
              </a:rPr>
              <a:t>Кыз куумай</a:t>
            </a:r>
            <a:endParaRPr lang="ru-RU" sz="5400" b="1" dirty="0">
              <a:solidFill>
                <a:srgbClr val="FF0000"/>
              </a:solidFill>
            </a:endParaRPr>
          </a:p>
        </p:txBody>
      </p:sp>
    </p:spTree>
  </p:cSld>
  <p:clrMapOvr>
    <a:masterClrMapping/>
  </p:clrMapOvr>
  <p:transition advClick="0" advTm="10000">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Мои документы\3.jpg"/>
          <p:cNvPicPr>
            <a:picLocks noChangeAspect="1" noChangeArrowheads="1"/>
          </p:cNvPicPr>
          <p:nvPr/>
        </p:nvPicPr>
        <p:blipFill>
          <a:blip r:embed="rId2" cstate="print"/>
          <a:srcRect/>
          <a:stretch>
            <a:fillRect/>
          </a:stretch>
        </p:blipFill>
        <p:spPr bwMode="auto">
          <a:xfrm>
            <a:off x="971600" y="404664"/>
            <a:ext cx="7200000" cy="4768000"/>
          </a:xfrm>
          <a:prstGeom prst="rect">
            <a:avLst/>
          </a:prstGeom>
          <a:noFill/>
        </p:spPr>
      </p:pic>
      <p:sp>
        <p:nvSpPr>
          <p:cNvPr id="2" name="TextBox 1"/>
          <p:cNvSpPr txBox="1"/>
          <p:nvPr/>
        </p:nvSpPr>
        <p:spPr>
          <a:xfrm>
            <a:off x="3221711" y="5373216"/>
            <a:ext cx="2699778" cy="923330"/>
          </a:xfrm>
          <a:prstGeom prst="rect">
            <a:avLst/>
          </a:prstGeom>
          <a:noFill/>
        </p:spPr>
        <p:txBody>
          <a:bodyPr wrap="none" rtlCol="0">
            <a:spAutoFit/>
          </a:bodyPr>
          <a:lstStyle/>
          <a:p>
            <a:r>
              <a:rPr lang="ky-KG" sz="5400" b="1" dirty="0" smtClean="0">
                <a:solidFill>
                  <a:srgbClr val="FF0000"/>
                </a:solidFill>
              </a:rPr>
              <a:t>Эр эңиш</a:t>
            </a:r>
            <a:endParaRPr lang="ru-RU" sz="5400" b="1" dirty="0">
              <a:solidFill>
                <a:srgbClr val="FF0000"/>
              </a:solidFill>
            </a:endParaRPr>
          </a:p>
        </p:txBody>
      </p:sp>
    </p:spTree>
  </p:cSld>
  <p:clrMapOvr>
    <a:masterClrMapping/>
  </p:clrMapOvr>
  <p:transition advClick="0" advTm="10000">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355976" y="3717032"/>
            <a:ext cx="4320000" cy="2375290"/>
          </a:xfrm>
          <a:prstGeom prst="rect">
            <a:avLst/>
          </a:prstGeom>
        </p:spPr>
      </p:pic>
      <p:pic>
        <p:nvPicPr>
          <p:cNvPr id="3" name="Рисунок 2"/>
          <p:cNvPicPr>
            <a:picLocks noChangeAspect="1"/>
          </p:cNvPicPr>
          <p:nvPr/>
        </p:nvPicPr>
        <p:blipFill>
          <a:blip r:embed="rId3"/>
          <a:stretch>
            <a:fillRect/>
          </a:stretch>
        </p:blipFill>
        <p:spPr>
          <a:xfrm>
            <a:off x="467544" y="332656"/>
            <a:ext cx="4320000" cy="2878194"/>
          </a:xfrm>
          <a:prstGeom prst="rect">
            <a:avLst/>
          </a:prstGeom>
        </p:spPr>
      </p:pic>
      <p:sp>
        <p:nvSpPr>
          <p:cNvPr id="4" name="TextBox 3"/>
          <p:cNvSpPr txBox="1"/>
          <p:nvPr/>
        </p:nvSpPr>
        <p:spPr>
          <a:xfrm>
            <a:off x="4809233" y="1060574"/>
            <a:ext cx="4430893" cy="1323439"/>
          </a:xfrm>
          <a:prstGeom prst="rect">
            <a:avLst/>
          </a:prstGeom>
          <a:noFill/>
        </p:spPr>
        <p:txBody>
          <a:bodyPr wrap="none" rtlCol="0">
            <a:spAutoFit/>
          </a:bodyPr>
          <a:lstStyle/>
          <a:p>
            <a:r>
              <a:rPr lang="ky-KG" sz="4000" b="1" dirty="0" smtClean="0">
                <a:solidFill>
                  <a:srgbClr val="FF0000"/>
                </a:solidFill>
              </a:rPr>
              <a:t>Тушоо кесүү тоюна</a:t>
            </a:r>
          </a:p>
          <a:p>
            <a:r>
              <a:rPr lang="ky-KG" sz="4000" b="1" dirty="0" smtClean="0">
                <a:solidFill>
                  <a:srgbClr val="FF0000"/>
                </a:solidFill>
              </a:rPr>
              <a:t>келиңиздер! </a:t>
            </a:r>
            <a:endParaRPr lang="ru-RU" sz="4000" b="1" dirty="0">
              <a:solidFill>
                <a:srgbClr val="FF0000"/>
              </a:solidFill>
            </a:endParaRPr>
          </a:p>
        </p:txBody>
      </p:sp>
      <p:sp>
        <p:nvSpPr>
          <p:cNvPr id="6" name="TextBox 5"/>
          <p:cNvSpPr txBox="1"/>
          <p:nvPr/>
        </p:nvSpPr>
        <p:spPr>
          <a:xfrm>
            <a:off x="6012160" y="2060848"/>
            <a:ext cx="184731" cy="646331"/>
          </a:xfrm>
          <a:prstGeom prst="rect">
            <a:avLst/>
          </a:prstGeom>
          <a:noFill/>
        </p:spPr>
        <p:txBody>
          <a:bodyPr wrap="none" rtlCol="0">
            <a:spAutoFit/>
          </a:bodyPr>
          <a:lstStyle/>
          <a:p>
            <a:endParaRPr lang="ru-RU" dirty="0"/>
          </a:p>
          <a:p>
            <a:endParaRPr lang="ru-RU" dirty="0"/>
          </a:p>
        </p:txBody>
      </p:sp>
      <p:sp>
        <p:nvSpPr>
          <p:cNvPr id="7" name="TextBox 6"/>
          <p:cNvSpPr txBox="1"/>
          <p:nvPr/>
        </p:nvSpPr>
        <p:spPr>
          <a:xfrm>
            <a:off x="407609" y="4242957"/>
            <a:ext cx="3922099" cy="1323439"/>
          </a:xfrm>
          <a:prstGeom prst="rect">
            <a:avLst/>
          </a:prstGeom>
          <a:noFill/>
        </p:spPr>
        <p:txBody>
          <a:bodyPr wrap="none" rtlCol="0">
            <a:spAutoFit/>
          </a:bodyPr>
          <a:lstStyle/>
          <a:p>
            <a:pPr algn="ctr"/>
            <a:r>
              <a:rPr lang="ky-KG" sz="4000" b="1" dirty="0" smtClean="0">
                <a:solidFill>
                  <a:srgbClr val="FF0000"/>
                </a:solidFill>
              </a:rPr>
              <a:t>Кызыбызга бата </a:t>
            </a:r>
          </a:p>
          <a:p>
            <a:pPr algn="ctr"/>
            <a:r>
              <a:rPr lang="ky-KG" sz="4000" b="1" dirty="0" smtClean="0">
                <a:solidFill>
                  <a:srgbClr val="FF0000"/>
                </a:solidFill>
              </a:rPr>
              <a:t>бериңиздер!</a:t>
            </a:r>
            <a:endParaRPr lang="ru-RU" sz="4000" b="1" dirty="0">
              <a:solidFill>
                <a:srgbClr val="FF0000"/>
              </a:solidFill>
            </a:endParaRPr>
          </a:p>
        </p:txBody>
      </p:sp>
    </p:spTree>
    <p:extLst>
      <p:ext uri="{BB962C8B-B14F-4D97-AF65-F5344CB8AC3E}">
        <p14:creationId xmlns:p14="http://schemas.microsoft.com/office/powerpoint/2010/main" val="1082173099"/>
      </p:ext>
    </p:extLst>
  </p:cSld>
  <p:clrMapOvr>
    <a:masterClrMapping/>
  </p:clrMapOvr>
  <p:transition advClick="0" advTm="10000">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04664"/>
            <a:ext cx="7200000" cy="5400000"/>
          </a:xfrm>
          <a:prstGeom prst="rect">
            <a:avLst/>
          </a:prstGeom>
        </p:spPr>
      </p:pic>
      <p:sp>
        <p:nvSpPr>
          <p:cNvPr id="2" name="TextBox 1"/>
          <p:cNvSpPr txBox="1"/>
          <p:nvPr/>
        </p:nvSpPr>
        <p:spPr>
          <a:xfrm>
            <a:off x="1115616" y="5831676"/>
            <a:ext cx="7342010" cy="646331"/>
          </a:xfrm>
          <a:prstGeom prst="rect">
            <a:avLst/>
          </a:prstGeom>
          <a:noFill/>
        </p:spPr>
        <p:txBody>
          <a:bodyPr wrap="none" rtlCol="0">
            <a:spAutoFit/>
          </a:bodyPr>
          <a:lstStyle/>
          <a:p>
            <a:r>
              <a:rPr lang="ky-KG" sz="3600" b="1" dirty="0" smtClean="0">
                <a:solidFill>
                  <a:srgbClr val="FF0000"/>
                </a:solidFill>
              </a:rPr>
              <a:t>Нооруз майрамы биздин мектепте.</a:t>
            </a:r>
            <a:endParaRPr lang="ru-RU" sz="3600" b="1" dirty="0">
              <a:solidFill>
                <a:srgbClr val="FF0000"/>
              </a:solidFill>
            </a:endParaRPr>
          </a:p>
        </p:txBody>
      </p:sp>
    </p:spTree>
  </p:cSld>
  <p:clrMapOvr>
    <a:masterClrMapping/>
  </p:clrMapOvr>
  <p:transition advClick="0" advTm="10000">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32656"/>
            <a:ext cx="7200000" cy="5400000"/>
          </a:xfrm>
          <a:prstGeom prst="rect">
            <a:avLst/>
          </a:prstGeom>
        </p:spPr>
      </p:pic>
      <p:sp>
        <p:nvSpPr>
          <p:cNvPr id="3" name="TextBox 2"/>
          <p:cNvSpPr txBox="1"/>
          <p:nvPr/>
        </p:nvSpPr>
        <p:spPr>
          <a:xfrm>
            <a:off x="2843808" y="5877272"/>
            <a:ext cx="3969356" cy="769441"/>
          </a:xfrm>
          <a:prstGeom prst="rect">
            <a:avLst/>
          </a:prstGeom>
          <a:noFill/>
        </p:spPr>
        <p:txBody>
          <a:bodyPr wrap="none" rtlCol="0">
            <a:spAutoFit/>
          </a:bodyPr>
          <a:lstStyle/>
          <a:p>
            <a:r>
              <a:rPr lang="ky-KG" sz="4400" b="1" dirty="0" smtClean="0">
                <a:solidFill>
                  <a:srgbClr val="FF0000"/>
                </a:solidFill>
              </a:rPr>
              <a:t>Майрам шаңы.</a:t>
            </a:r>
            <a:endParaRPr lang="ru-RU" sz="4400" b="1" dirty="0">
              <a:solidFill>
                <a:srgbClr val="FF0000"/>
              </a:solidFill>
            </a:endParaRPr>
          </a:p>
        </p:txBody>
      </p:sp>
    </p:spTree>
    <p:extLst>
      <p:ext uri="{BB962C8B-B14F-4D97-AF65-F5344CB8AC3E}">
        <p14:creationId xmlns:p14="http://schemas.microsoft.com/office/powerpoint/2010/main" val="1269185741"/>
      </p:ext>
    </p:extLst>
  </p:cSld>
  <p:clrMapOvr>
    <a:masterClrMapping/>
  </p:clrMapOvr>
  <p:transition advClick="0" advTm="10000">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60648"/>
            <a:ext cx="4320000" cy="3240000"/>
          </a:xfrm>
          <a:prstGeom prst="rect">
            <a:avLst/>
          </a:prstGeom>
        </p:spPr>
      </p:pic>
      <p:pic>
        <p:nvPicPr>
          <p:cNvPr id="3" name="Рисунок 2"/>
          <p:cNvPicPr>
            <a:picLocks noChangeAspect="1"/>
          </p:cNvPicPr>
          <p:nvPr/>
        </p:nvPicPr>
        <p:blipFill>
          <a:blip r:embed="rId3"/>
          <a:stretch>
            <a:fillRect/>
          </a:stretch>
        </p:blipFill>
        <p:spPr>
          <a:xfrm>
            <a:off x="4499992" y="3284984"/>
            <a:ext cx="4320000" cy="3237562"/>
          </a:xfrm>
          <a:prstGeom prst="rect">
            <a:avLst/>
          </a:prstGeom>
        </p:spPr>
      </p:pic>
      <p:sp>
        <p:nvSpPr>
          <p:cNvPr id="4" name="TextBox 3"/>
          <p:cNvSpPr txBox="1"/>
          <p:nvPr/>
        </p:nvSpPr>
        <p:spPr>
          <a:xfrm>
            <a:off x="4840680" y="603375"/>
            <a:ext cx="3638625" cy="1569660"/>
          </a:xfrm>
          <a:prstGeom prst="rect">
            <a:avLst/>
          </a:prstGeom>
          <a:noFill/>
        </p:spPr>
        <p:txBody>
          <a:bodyPr wrap="none" rtlCol="0">
            <a:spAutoFit/>
          </a:bodyPr>
          <a:lstStyle/>
          <a:p>
            <a:pPr algn="ctr"/>
            <a:r>
              <a:rPr lang="ky-KG" sz="3200" b="1" dirty="0" smtClean="0">
                <a:solidFill>
                  <a:srgbClr val="FF0000"/>
                </a:solidFill>
              </a:rPr>
              <a:t>Нооруз майрамын </a:t>
            </a:r>
          </a:p>
          <a:p>
            <a:pPr algn="ctr"/>
            <a:r>
              <a:rPr lang="ky-KG" sz="3200" b="1" dirty="0" smtClean="0">
                <a:solidFill>
                  <a:srgbClr val="FF0000"/>
                </a:solidFill>
              </a:rPr>
              <a:t>Окуучулар ыр-бий </a:t>
            </a:r>
          </a:p>
          <a:p>
            <a:endParaRPr lang="ru-RU" sz="3200" b="1" dirty="0">
              <a:solidFill>
                <a:srgbClr val="FF0000"/>
              </a:solidFill>
            </a:endParaRPr>
          </a:p>
        </p:txBody>
      </p:sp>
      <p:sp>
        <p:nvSpPr>
          <p:cNvPr id="5" name="TextBox 4"/>
          <p:cNvSpPr txBox="1"/>
          <p:nvPr/>
        </p:nvSpPr>
        <p:spPr>
          <a:xfrm>
            <a:off x="395536" y="3861048"/>
            <a:ext cx="3600666" cy="1200329"/>
          </a:xfrm>
          <a:prstGeom prst="rect">
            <a:avLst/>
          </a:prstGeom>
          <a:noFill/>
        </p:spPr>
        <p:txBody>
          <a:bodyPr wrap="none" rtlCol="0">
            <a:spAutoFit/>
          </a:bodyPr>
          <a:lstStyle/>
          <a:p>
            <a:pPr algn="ctr"/>
            <a:r>
              <a:rPr lang="ky-KG" sz="3600" b="1" dirty="0" smtClean="0">
                <a:solidFill>
                  <a:srgbClr val="FF0000"/>
                </a:solidFill>
              </a:rPr>
              <a:t>менен көңүлдүү </a:t>
            </a:r>
          </a:p>
          <a:p>
            <a:pPr algn="ctr"/>
            <a:r>
              <a:rPr lang="ky-KG" sz="3600" b="1" dirty="0" smtClean="0">
                <a:solidFill>
                  <a:srgbClr val="FF0000"/>
                </a:solidFill>
              </a:rPr>
              <a:t>тосушат.</a:t>
            </a:r>
            <a:endParaRPr lang="ru-RU" sz="3600" b="1" dirty="0">
              <a:solidFill>
                <a:srgbClr val="FF0000"/>
              </a:solidFill>
            </a:endParaRPr>
          </a:p>
        </p:txBody>
      </p:sp>
    </p:spTree>
    <p:extLst>
      <p:ext uri="{BB962C8B-B14F-4D97-AF65-F5344CB8AC3E}">
        <p14:creationId xmlns:p14="http://schemas.microsoft.com/office/powerpoint/2010/main" val="2569096597"/>
      </p:ext>
    </p:extLst>
  </p:cSld>
  <p:clrMapOvr>
    <a:masterClrMapping/>
  </p:clrMapOvr>
  <p:transition advClick="0" advTm="10000">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142844" y="2132856"/>
            <a:ext cx="9001156" cy="1470025"/>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ky-KG" sz="3200" b="1" spc="50" dirty="0" smtClean="0">
                <a:ln w="11430"/>
                <a:solidFill>
                  <a:srgbClr val="FF0000"/>
                </a:solidFill>
                <a:latin typeface="Times New Roman" pitchFamily="18" charset="0"/>
                <a:cs typeface="Times New Roman" pitchFamily="18" charset="0"/>
              </a:rPr>
              <a:t/>
            </a:r>
            <a:br>
              <a:rPr lang="ky-KG" sz="3200" b="1" spc="50" dirty="0" smtClean="0">
                <a:ln w="11430"/>
                <a:solidFill>
                  <a:srgbClr val="FF0000"/>
                </a:solidFill>
                <a:latin typeface="Times New Roman" pitchFamily="18" charset="0"/>
                <a:cs typeface="Times New Roman" pitchFamily="18" charset="0"/>
              </a:rPr>
            </a:br>
            <a:r>
              <a:rPr lang="ky-KG" sz="3200" b="1" spc="50" dirty="0" smtClean="0">
                <a:ln w="11430"/>
                <a:solidFill>
                  <a:srgbClr val="FF0000"/>
                </a:solidFill>
                <a:latin typeface="Times New Roman" pitchFamily="18" charset="0"/>
                <a:cs typeface="Times New Roman" pitchFamily="18" charset="0"/>
              </a:rPr>
              <a:t>Максаты:</a:t>
            </a:r>
            <a:br>
              <a:rPr lang="ky-KG" sz="3200" b="1" spc="50" dirty="0" smtClean="0">
                <a:ln w="11430"/>
                <a:solidFill>
                  <a:srgbClr val="FF0000"/>
                </a:solidFill>
                <a:latin typeface="Times New Roman" pitchFamily="18" charset="0"/>
                <a:cs typeface="Times New Roman" pitchFamily="18" charset="0"/>
              </a:rPr>
            </a:br>
            <a:r>
              <a:rPr lang="ky-KG" sz="3200" b="1" spc="50" dirty="0" smtClean="0">
                <a:ln w="11430"/>
                <a:solidFill>
                  <a:srgbClr val="FF0000"/>
                </a:solidFill>
                <a:latin typeface="Times New Roman" pitchFamily="18" charset="0"/>
                <a:cs typeface="Times New Roman" pitchFamily="18" charset="0"/>
              </a:rPr>
              <a:t>1.Нооруз майрамына даярдык, өткорүү боюнча билген маалыматтарын толукташат.</a:t>
            </a:r>
            <a:br>
              <a:rPr lang="ky-KG" sz="3200" b="1" spc="50" dirty="0" smtClean="0">
                <a:ln w="11430"/>
                <a:solidFill>
                  <a:srgbClr val="FF0000"/>
                </a:solidFill>
                <a:latin typeface="Times New Roman" pitchFamily="18" charset="0"/>
                <a:cs typeface="Times New Roman" pitchFamily="18" charset="0"/>
              </a:rPr>
            </a:br>
            <a:r>
              <a:rPr lang="ky-KG" sz="3200" b="1" spc="50" dirty="0" smtClean="0">
                <a:ln w="11430"/>
                <a:solidFill>
                  <a:srgbClr val="FF0000"/>
                </a:solidFill>
                <a:latin typeface="Times New Roman" pitchFamily="18" charset="0"/>
                <a:cs typeface="Times New Roman" pitchFamily="18" charset="0"/>
              </a:rPr>
              <a:t>2.Элибизде  токчулук,ден соолук,ынтымак, ырашкерлик, тынчтык   болсун деген ой- тилектердин иш жүзүнө ашырылышына ар бирибиз оз салымыбызды кошушубуз керектигин  түшүнүшөт.</a:t>
            </a:r>
            <a:br>
              <a:rPr lang="ky-KG" sz="3200" b="1" spc="50" dirty="0" smtClean="0">
                <a:ln w="11430"/>
                <a:solidFill>
                  <a:srgbClr val="FF0000"/>
                </a:solidFill>
                <a:latin typeface="Times New Roman" pitchFamily="18" charset="0"/>
                <a:cs typeface="Times New Roman" pitchFamily="18" charset="0"/>
              </a:rPr>
            </a:br>
            <a:r>
              <a:rPr lang="ky-KG" sz="3200" b="1" spc="50" dirty="0" smtClean="0">
                <a:ln w="11430"/>
                <a:solidFill>
                  <a:srgbClr val="FF0000"/>
                </a:solidFill>
                <a:latin typeface="Times New Roman" pitchFamily="18" charset="0"/>
                <a:cs typeface="Times New Roman" pitchFamily="18" charset="0"/>
              </a:rPr>
              <a:t>3.Майрмга даярдык  көрүү менен айнана- чөйрөгө аяр мамиле жасоого, өз ден соолугуна  кам корүүгө,  бири –бирине   жакшы мааенай тартуулоого үйрөнүнөт. </a:t>
            </a:r>
            <a:endParaRPr lang="ru-RU" sz="3200" b="1" spc="50" dirty="0">
              <a:ln w="1143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17213703"/>
      </p:ext>
    </p:extLst>
  </p:cSld>
  <p:clrMapOvr>
    <a:masterClrMapping/>
  </p:clrMapOvr>
  <p:transition advClick="0" advTm="10000">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142844" y="2143116"/>
            <a:ext cx="9001156" cy="14700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ky-KG"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САламЮ</a:t>
            </a:r>
            <a:endParaRPr lang="ru-RU"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3" name="Рисунок 2"/>
          <p:cNvPicPr>
            <a:picLocks noChangeAspect="1"/>
          </p:cNvPicPr>
          <p:nvPr/>
        </p:nvPicPr>
        <p:blipFill>
          <a:blip r:embed="rId2"/>
          <a:stretch>
            <a:fillRect/>
          </a:stretch>
        </p:blipFill>
        <p:spPr>
          <a:xfrm>
            <a:off x="683422" y="1243218"/>
            <a:ext cx="7920000" cy="5282126"/>
          </a:xfrm>
          <a:prstGeom prst="rect">
            <a:avLst/>
          </a:prstGeom>
        </p:spPr>
      </p:pic>
      <p:sp>
        <p:nvSpPr>
          <p:cNvPr id="5" name="TextBox 4"/>
          <p:cNvSpPr txBox="1"/>
          <p:nvPr/>
        </p:nvSpPr>
        <p:spPr>
          <a:xfrm>
            <a:off x="-2738842" y="404664"/>
            <a:ext cx="9379812" cy="830997"/>
          </a:xfrm>
          <a:prstGeom prst="rect">
            <a:avLst/>
          </a:prstGeom>
          <a:noFill/>
        </p:spPr>
        <p:txBody>
          <a:bodyPr wrap="none" rtlCol="0">
            <a:spAutoFit/>
          </a:bodyPr>
          <a:lstStyle/>
          <a:p>
            <a:pPr algn="ctr"/>
            <a:r>
              <a:rPr lang="ky-KG" sz="4800" dirty="0" smtClean="0"/>
              <a:t>                                     </a:t>
            </a:r>
            <a:r>
              <a:rPr lang="ky-KG" sz="4800" dirty="0" smtClean="0">
                <a:solidFill>
                  <a:srgbClr val="FF0000"/>
                </a:solidFill>
              </a:rPr>
              <a:t>Салам, Нооруз!</a:t>
            </a:r>
            <a:endParaRPr lang="ru-RU" sz="4800" dirty="0">
              <a:solidFill>
                <a:srgbClr val="FF0000"/>
              </a:solidFill>
            </a:endParaRPr>
          </a:p>
        </p:txBody>
      </p:sp>
    </p:spTree>
    <p:extLst>
      <p:ext uri="{BB962C8B-B14F-4D97-AF65-F5344CB8AC3E}">
        <p14:creationId xmlns:p14="http://schemas.microsoft.com/office/powerpoint/2010/main" val="3140371417"/>
      </p:ext>
    </p:extLst>
  </p:cSld>
  <p:clrMapOvr>
    <a:masterClrMapping/>
  </p:clrMapOvr>
  <p:transition advClick="0" advTm="10000">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3961" y="474345"/>
            <a:ext cx="8928693" cy="5262979"/>
          </a:xfrm>
          <a:prstGeom prst="rect">
            <a:avLst/>
          </a:prstGeom>
        </p:spPr>
        <p:txBody>
          <a:bodyPr wrap="square">
            <a:spAutoFit/>
          </a:bodyPr>
          <a:lstStyle/>
          <a:p>
            <a:r>
              <a:rPr lang="ky-KG" sz="2400" dirty="0">
                <a:solidFill>
                  <a:srgbClr val="FF0000"/>
                </a:solidFill>
                <a:latin typeface="Calibri" panose="020F0502020204030204" pitchFamily="34" charset="0"/>
              </a:rPr>
              <a:t> </a:t>
            </a:r>
            <a:r>
              <a:rPr lang="ky-KG" sz="2400" dirty="0" smtClean="0">
                <a:solidFill>
                  <a:srgbClr val="FF0000"/>
                </a:solidFill>
                <a:latin typeface="Calibri" panose="020F0502020204030204" pitchFamily="34" charset="0"/>
              </a:rPr>
              <a:t>     Нооруз </a:t>
            </a:r>
            <a:r>
              <a:rPr lang="ky-KG" sz="2400" dirty="0">
                <a:solidFill>
                  <a:srgbClr val="FF0000"/>
                </a:solidFill>
                <a:latin typeface="Calibri" panose="020F0502020204030204" pitchFamily="34" charset="0"/>
              </a:rPr>
              <a:t>майрамы  жаратылыштагы өзгөрүүлөргө, жаңыланууларга </a:t>
            </a:r>
            <a:r>
              <a:rPr lang="ky-KG" sz="2400" dirty="0" smtClean="0">
                <a:solidFill>
                  <a:srgbClr val="FF0000"/>
                </a:solidFill>
                <a:latin typeface="Calibri" panose="020F0502020204030204" pitchFamily="34" charset="0"/>
              </a:rPr>
              <a:t>байланыштуу </a:t>
            </a:r>
            <a:r>
              <a:rPr lang="ky-KG" sz="2400" dirty="0">
                <a:solidFill>
                  <a:srgbClr val="FF0000"/>
                </a:solidFill>
                <a:latin typeface="Calibri" panose="020F0502020204030204" pitchFamily="34" charset="0"/>
              </a:rPr>
              <a:t>майрамдалат</a:t>
            </a:r>
            <a:r>
              <a:rPr lang="ky-KG" sz="2400" dirty="0" smtClean="0">
                <a:solidFill>
                  <a:srgbClr val="FF0000"/>
                </a:solidFill>
                <a:latin typeface="Calibri" panose="020F0502020204030204" pitchFamily="34" charset="0"/>
              </a:rPr>
              <a:t>.</a:t>
            </a:r>
          </a:p>
          <a:p>
            <a:r>
              <a:rPr lang="ky-KG" sz="2400" dirty="0" smtClean="0">
                <a:solidFill>
                  <a:srgbClr val="FF0000"/>
                </a:solidFill>
                <a:latin typeface="Calibri" panose="020F0502020204030204" pitchFamily="34" charset="0"/>
              </a:rPr>
              <a:t>21- </a:t>
            </a:r>
            <a:r>
              <a:rPr lang="ky-KG" sz="2400" dirty="0">
                <a:solidFill>
                  <a:srgbClr val="FF0000"/>
                </a:solidFill>
                <a:latin typeface="Calibri" panose="020F0502020204030204" pitchFamily="34" charset="0"/>
              </a:rPr>
              <a:t>мартта күн менен түн  теңелип, жер эне кышкы уйкудан ойгонуп, жумшарып, кыш бою топтогон энергиясын эми жер бетинде жашаган адамзатка, жана бардык кыбыраган жаныбарларга, өсүмдүктөргө азык  берүүгө, алардын тукум улашына  шарт түзүүгө жумшайт</a:t>
            </a:r>
            <a:r>
              <a:rPr lang="ky-KG" sz="2400" dirty="0" smtClean="0">
                <a:solidFill>
                  <a:srgbClr val="FF0000"/>
                </a:solidFill>
                <a:latin typeface="Calibri" panose="020F0502020204030204" pitchFamily="34" charset="0"/>
              </a:rPr>
              <a:t>. Жер </a:t>
            </a:r>
            <a:r>
              <a:rPr lang="ky-KG" sz="2400" dirty="0">
                <a:solidFill>
                  <a:srgbClr val="FF0000"/>
                </a:solidFill>
                <a:latin typeface="Calibri" panose="020F0502020204030204" pitchFamily="34" charset="0"/>
              </a:rPr>
              <a:t>эне </a:t>
            </a:r>
            <a:r>
              <a:rPr lang="ky-KG" sz="2400" dirty="0" smtClean="0">
                <a:solidFill>
                  <a:srgbClr val="FF0000"/>
                </a:solidFill>
                <a:latin typeface="Calibri" panose="020F0502020204030204" pitchFamily="34" charset="0"/>
              </a:rPr>
              <a:t>менен </a:t>
            </a:r>
            <a:r>
              <a:rPr lang="ky-KG" sz="2400" dirty="0">
                <a:solidFill>
                  <a:srgbClr val="FF0000"/>
                </a:solidFill>
                <a:latin typeface="Calibri" panose="020F0502020204030204" pitchFamily="34" charset="0"/>
              </a:rPr>
              <a:t>бирге  адам баласы да «Өлбөгөн </a:t>
            </a:r>
            <a:r>
              <a:rPr lang="ky-KG" sz="2400" dirty="0" smtClean="0">
                <a:solidFill>
                  <a:srgbClr val="FF0000"/>
                </a:solidFill>
                <a:latin typeface="Calibri" panose="020F0502020204030204" pitchFamily="34" charset="0"/>
              </a:rPr>
              <a:t>жан жазга  </a:t>
            </a:r>
            <a:r>
              <a:rPr lang="ky-KG" sz="2400" dirty="0">
                <a:solidFill>
                  <a:srgbClr val="FF0000"/>
                </a:solidFill>
                <a:latin typeface="Calibri" panose="020F0502020204030204" pitchFamily="34" charset="0"/>
              </a:rPr>
              <a:t>жетиптир» </a:t>
            </a:r>
            <a:r>
              <a:rPr lang="ky-KG" sz="2400" dirty="0" smtClean="0">
                <a:solidFill>
                  <a:srgbClr val="FF0000"/>
                </a:solidFill>
                <a:latin typeface="Calibri" panose="020F0502020204030204" pitchFamily="34" charset="0"/>
              </a:rPr>
              <a:t>деп</a:t>
            </a:r>
            <a:r>
              <a:rPr lang="ky-KG" sz="2400" dirty="0">
                <a:solidFill>
                  <a:srgbClr val="FF0000"/>
                </a:solidFill>
                <a:latin typeface="Calibri" panose="020F0502020204030204" pitchFamily="34" charset="0"/>
              </a:rPr>
              <a:t>, ар бир келген жаздан аманчылыкты, ден соолукту , тынчтыкты, жакшылыкты, кут- берекени, ырыскыны , барчылыкты, молчулукту  тилейт. Ал эми адамдан башка жан- жаныбарлар жана өсүмдүктөр табияттан берилген өсүп-өнүү ,тукум улоо , жаңылануу </a:t>
            </a:r>
            <a:r>
              <a:rPr lang="ky-KG" sz="2400" dirty="0" smtClean="0">
                <a:solidFill>
                  <a:srgbClr val="FF0000"/>
                </a:solidFill>
                <a:latin typeface="Calibri" panose="020F0502020204030204" pitchFamily="34" charset="0"/>
              </a:rPr>
              <a:t>процесстери </a:t>
            </a:r>
            <a:r>
              <a:rPr lang="ky-KG" sz="2400" dirty="0">
                <a:solidFill>
                  <a:srgbClr val="FF0000"/>
                </a:solidFill>
                <a:latin typeface="Calibri" panose="020F0502020204030204" pitchFamily="34" charset="0"/>
              </a:rPr>
              <a:t>менен алектенишет</a:t>
            </a:r>
            <a:r>
              <a:rPr lang="ky-KG" sz="2400" dirty="0" smtClean="0">
                <a:solidFill>
                  <a:srgbClr val="FF0000"/>
                </a:solidFill>
                <a:latin typeface="Calibri" panose="020F0502020204030204" pitchFamily="34" charset="0"/>
              </a:rPr>
              <a:t>.</a:t>
            </a:r>
          </a:p>
          <a:p>
            <a:r>
              <a:rPr lang="ky-KG" sz="2400" dirty="0">
                <a:solidFill>
                  <a:srgbClr val="FF0000"/>
                </a:solidFill>
                <a:latin typeface="Calibri" panose="020F0502020204030204" pitchFamily="34" charset="0"/>
              </a:rPr>
              <a:t> </a:t>
            </a:r>
            <a:r>
              <a:rPr lang="ky-KG" sz="2400" dirty="0" smtClean="0">
                <a:solidFill>
                  <a:srgbClr val="FF0000"/>
                </a:solidFill>
                <a:latin typeface="Calibri" panose="020F0502020204030204" pitchFamily="34" charset="0"/>
              </a:rPr>
              <a:t>    Ошентип жер </a:t>
            </a:r>
            <a:r>
              <a:rPr lang="ky-KG" sz="2400" dirty="0">
                <a:solidFill>
                  <a:srgbClr val="FF0000"/>
                </a:solidFill>
                <a:latin typeface="Calibri" panose="020F0502020204030204" pitchFamily="34" charset="0"/>
              </a:rPr>
              <a:t>бетинде </a:t>
            </a:r>
            <a:r>
              <a:rPr lang="ky-KG" sz="2400" dirty="0" smtClean="0">
                <a:solidFill>
                  <a:srgbClr val="FF0000"/>
                </a:solidFill>
                <a:latin typeface="Calibri" panose="020F0502020204030204" pitchFamily="34" charset="0"/>
              </a:rPr>
              <a:t>жаңылануу,өзгөрүү башталат. </a:t>
            </a:r>
            <a:endParaRPr lang="ru-RU" sz="2400" dirty="0">
              <a:solidFill>
                <a:srgbClr val="FF0000"/>
              </a:solidFill>
              <a:effectLst/>
            </a:endParaRPr>
          </a:p>
        </p:txBody>
      </p:sp>
    </p:spTree>
    <p:extLst>
      <p:ext uri="{BB962C8B-B14F-4D97-AF65-F5344CB8AC3E}">
        <p14:creationId xmlns:p14="http://schemas.microsoft.com/office/powerpoint/2010/main" val="4160788551"/>
      </p:ext>
    </p:extLst>
  </p:cSld>
  <p:clrMapOvr>
    <a:masterClrMapping/>
  </p:clrMapOvr>
  <p:transition advClick="0" advTm="10000">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43608" y="404664"/>
            <a:ext cx="7200000" cy="4800000"/>
          </a:xfrm>
          <a:prstGeom prst="rect">
            <a:avLst/>
          </a:prstGeom>
          <a:noFill/>
          <a:ln w="9525">
            <a:noFill/>
            <a:miter lim="800000"/>
            <a:headEnd/>
            <a:tailEnd/>
          </a:ln>
          <a:effectLst/>
        </p:spPr>
      </p:pic>
      <p:sp>
        <p:nvSpPr>
          <p:cNvPr id="2" name="TextBox 1"/>
          <p:cNvSpPr txBox="1"/>
          <p:nvPr/>
        </p:nvSpPr>
        <p:spPr>
          <a:xfrm>
            <a:off x="1043608" y="5373216"/>
            <a:ext cx="7803418" cy="923330"/>
          </a:xfrm>
          <a:prstGeom prst="rect">
            <a:avLst/>
          </a:prstGeom>
          <a:noFill/>
        </p:spPr>
        <p:txBody>
          <a:bodyPr wrap="none" rtlCol="0">
            <a:spAutoFit/>
          </a:bodyPr>
          <a:lstStyle/>
          <a:p>
            <a:r>
              <a:rPr lang="ky-KG" sz="5400" b="1" dirty="0" smtClean="0">
                <a:solidFill>
                  <a:srgbClr val="FF0000"/>
                </a:solidFill>
              </a:rPr>
              <a:t>Жаз менен Нооруз келди</a:t>
            </a:r>
            <a:endParaRPr lang="ru-RU" sz="5400" b="1" dirty="0">
              <a:solidFill>
                <a:srgbClr val="FF0000"/>
              </a:solidFill>
            </a:endParaRPr>
          </a:p>
        </p:txBody>
      </p:sp>
    </p:spTree>
  </p:cSld>
  <p:clrMapOvr>
    <a:masterClrMapping/>
  </p:clrMapOvr>
  <p:transition advClick="0" advTm="10000">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4" y="260648"/>
            <a:ext cx="8424937" cy="2616101"/>
          </a:xfrm>
          <a:prstGeom prst="rect">
            <a:avLst/>
          </a:prstGeom>
          <a:noFill/>
        </p:spPr>
        <p:txBody>
          <a:bodyPr wrap="square" rtlCol="0">
            <a:spAutoFit/>
          </a:bodyPr>
          <a:lstStyle/>
          <a:p>
            <a:pPr algn="just"/>
            <a:r>
              <a:rPr lang="ky-KG" sz="2800" b="1" dirty="0" smtClean="0">
                <a:solidFill>
                  <a:srgbClr val="FF0000"/>
                </a:solidFill>
              </a:rPr>
              <a:t>Ноорузга атайын даярдыктар көрүлөт. Алар:</a:t>
            </a:r>
          </a:p>
          <a:p>
            <a:pPr algn="just"/>
            <a:r>
              <a:rPr lang="ky-KG" sz="2800" b="1" dirty="0" smtClean="0">
                <a:solidFill>
                  <a:srgbClr val="FF0000"/>
                </a:solidFill>
              </a:rPr>
              <a:t>1.Үйдү, короо-жайды жыйноо.</a:t>
            </a:r>
          </a:p>
          <a:p>
            <a:pPr algn="just"/>
            <a:r>
              <a:rPr lang="ky-KG" sz="2800" b="1" dirty="0" smtClean="0">
                <a:solidFill>
                  <a:srgbClr val="FF0000"/>
                </a:solidFill>
              </a:rPr>
              <a:t>2. Сүмөлөк жасоо үчүн буудай өндүрүү.</a:t>
            </a:r>
          </a:p>
          <a:p>
            <a:pPr algn="just"/>
            <a:r>
              <a:rPr lang="ky-KG" sz="2800" b="1" dirty="0" smtClean="0">
                <a:solidFill>
                  <a:srgbClr val="FF0000"/>
                </a:solidFill>
              </a:rPr>
              <a:t>3.Чоң көжө жасоого дан азыктарынан акшак даярдоо.</a:t>
            </a:r>
          </a:p>
          <a:p>
            <a:pPr algn="just"/>
            <a:r>
              <a:rPr lang="en-US" sz="2400" b="1" dirty="0" smtClean="0">
                <a:solidFill>
                  <a:srgbClr val="FF0000"/>
                </a:solidFill>
              </a:rPr>
              <a:t>                </a:t>
            </a:r>
            <a:endParaRPr lang="ru-RU" sz="2400" b="1" dirty="0">
              <a:solidFill>
                <a:srgbClr val="FF00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5" y="3020912"/>
            <a:ext cx="3774857" cy="3240000"/>
          </a:xfrm>
          <a:prstGeom prst="rect">
            <a:avLst/>
          </a:prstGeom>
        </p:spPr>
      </p:pic>
      <p:pic>
        <p:nvPicPr>
          <p:cNvPr id="4" name="Рисунок 3"/>
          <p:cNvPicPr>
            <a:picLocks noChangeAspect="1"/>
          </p:cNvPicPr>
          <p:nvPr/>
        </p:nvPicPr>
        <p:blipFill>
          <a:blip r:embed="rId3"/>
          <a:stretch>
            <a:fillRect/>
          </a:stretch>
        </p:blipFill>
        <p:spPr>
          <a:xfrm>
            <a:off x="4644008" y="3034890"/>
            <a:ext cx="4322616" cy="3240001"/>
          </a:xfrm>
          <a:prstGeom prst="rect">
            <a:avLst/>
          </a:prstGeom>
        </p:spPr>
      </p:pic>
    </p:spTree>
    <p:extLst>
      <p:ext uri="{BB962C8B-B14F-4D97-AF65-F5344CB8AC3E}">
        <p14:creationId xmlns:p14="http://schemas.microsoft.com/office/powerpoint/2010/main" val="2062001401"/>
      </p:ext>
    </p:extLst>
  </p:cSld>
  <p:clrMapOvr>
    <a:masterClrMapping/>
  </p:clrMapOvr>
  <p:transition advClick="0" advTm="1000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332656"/>
            <a:ext cx="8900193" cy="6186309"/>
          </a:xfrm>
          <a:prstGeom prst="rect">
            <a:avLst/>
          </a:prstGeom>
          <a:noFill/>
        </p:spPr>
        <p:txBody>
          <a:bodyPr wrap="none" rtlCol="0">
            <a:spAutoFit/>
          </a:bodyPr>
          <a:lstStyle/>
          <a:p>
            <a:r>
              <a:rPr lang="ru-RU" sz="3600" dirty="0" err="1" smtClean="0">
                <a:solidFill>
                  <a:srgbClr val="FF0000"/>
                </a:solidFill>
              </a:rPr>
              <a:t>Нооруз</a:t>
            </a:r>
            <a:r>
              <a:rPr lang="ru-RU" sz="3600" dirty="0" smtClean="0">
                <a:solidFill>
                  <a:srgbClr val="FF0000"/>
                </a:solidFill>
              </a:rPr>
              <a:t> </a:t>
            </a:r>
            <a:r>
              <a:rPr lang="ru-RU" sz="3600" dirty="0" err="1" smtClean="0">
                <a:solidFill>
                  <a:srgbClr val="FF0000"/>
                </a:solidFill>
              </a:rPr>
              <a:t>кандай</a:t>
            </a:r>
            <a:r>
              <a:rPr lang="ru-RU" sz="3600" dirty="0" smtClean="0">
                <a:solidFill>
                  <a:srgbClr val="FF0000"/>
                </a:solidFill>
              </a:rPr>
              <a:t> </a:t>
            </a:r>
            <a:r>
              <a:rPr lang="ru-RU" sz="3600" dirty="0" err="1" smtClean="0">
                <a:solidFill>
                  <a:srgbClr val="FF0000"/>
                </a:solidFill>
              </a:rPr>
              <a:t>майрамдалат</a:t>
            </a:r>
            <a:r>
              <a:rPr lang="ru-RU" sz="3600" dirty="0" smtClean="0">
                <a:solidFill>
                  <a:srgbClr val="FF0000"/>
                </a:solidFill>
              </a:rPr>
              <a:t>?</a:t>
            </a:r>
          </a:p>
          <a:p>
            <a:r>
              <a:rPr lang="ru-RU" sz="3600" dirty="0" smtClean="0">
                <a:solidFill>
                  <a:srgbClr val="FF0000"/>
                </a:solidFill>
              </a:rPr>
              <a:t>1. </a:t>
            </a:r>
            <a:r>
              <a:rPr lang="ru-RU" sz="3600" dirty="0" err="1" smtClean="0">
                <a:solidFill>
                  <a:srgbClr val="FF0000"/>
                </a:solidFill>
              </a:rPr>
              <a:t>Ноорузда</a:t>
            </a:r>
            <a:r>
              <a:rPr lang="ru-RU" sz="3600" dirty="0" smtClean="0">
                <a:solidFill>
                  <a:srgbClr val="FF0000"/>
                </a:solidFill>
              </a:rPr>
              <a:t> </a:t>
            </a:r>
            <a:r>
              <a:rPr lang="ru-RU" sz="3600" dirty="0" err="1" smtClean="0">
                <a:solidFill>
                  <a:srgbClr val="FF0000"/>
                </a:solidFill>
              </a:rPr>
              <a:t>жергебизге</a:t>
            </a:r>
            <a:r>
              <a:rPr lang="ru-RU" sz="3600" dirty="0" smtClean="0">
                <a:solidFill>
                  <a:srgbClr val="FF0000"/>
                </a:solidFill>
              </a:rPr>
              <a:t> Умай </a:t>
            </a:r>
            <a:r>
              <a:rPr lang="ru-RU" sz="3600" dirty="0" err="1" smtClean="0">
                <a:solidFill>
                  <a:srgbClr val="FF0000"/>
                </a:solidFill>
              </a:rPr>
              <a:t>эне</a:t>
            </a:r>
            <a:r>
              <a:rPr lang="ru-RU" sz="3600" dirty="0" smtClean="0">
                <a:solidFill>
                  <a:srgbClr val="FF0000"/>
                </a:solidFill>
              </a:rPr>
              <a:t>, </a:t>
            </a:r>
            <a:r>
              <a:rPr lang="ru-RU" sz="3600" dirty="0" err="1" smtClean="0">
                <a:solidFill>
                  <a:srgbClr val="FF0000"/>
                </a:solidFill>
              </a:rPr>
              <a:t>Кыдыр</a:t>
            </a:r>
            <a:r>
              <a:rPr lang="ru-RU" sz="3600" dirty="0" smtClean="0">
                <a:solidFill>
                  <a:srgbClr val="FF0000"/>
                </a:solidFill>
              </a:rPr>
              <a:t> </a:t>
            </a:r>
          </a:p>
          <a:p>
            <a:r>
              <a:rPr lang="ru-RU" sz="3600" dirty="0" err="1">
                <a:solidFill>
                  <a:srgbClr val="FF0000"/>
                </a:solidFill>
              </a:rPr>
              <a:t>а</a:t>
            </a:r>
            <a:r>
              <a:rPr lang="ru-RU" sz="3600" dirty="0" err="1" smtClean="0">
                <a:solidFill>
                  <a:srgbClr val="FF0000"/>
                </a:solidFill>
              </a:rPr>
              <a:t>та</a:t>
            </a:r>
            <a:r>
              <a:rPr lang="ru-RU" sz="3600" dirty="0" smtClean="0">
                <a:solidFill>
                  <a:srgbClr val="FF0000"/>
                </a:solidFill>
              </a:rPr>
              <a:t>, Баба </a:t>
            </a:r>
            <a:r>
              <a:rPr lang="ru-RU" sz="3600" dirty="0" err="1" smtClean="0">
                <a:solidFill>
                  <a:srgbClr val="FF0000"/>
                </a:solidFill>
              </a:rPr>
              <a:t>дыйкан</a:t>
            </a:r>
            <a:r>
              <a:rPr lang="ru-RU" sz="3600" dirty="0" smtClean="0">
                <a:solidFill>
                  <a:srgbClr val="FF0000"/>
                </a:solidFill>
              </a:rPr>
              <a:t> </a:t>
            </a:r>
            <a:r>
              <a:rPr lang="ru-RU" sz="3600" dirty="0" err="1" smtClean="0">
                <a:solidFill>
                  <a:srgbClr val="FF0000"/>
                </a:solidFill>
              </a:rPr>
              <a:t>келип</a:t>
            </a:r>
            <a:r>
              <a:rPr lang="ru-RU" sz="3600" dirty="0" smtClean="0">
                <a:solidFill>
                  <a:srgbClr val="FF0000"/>
                </a:solidFill>
              </a:rPr>
              <a:t>, бата </a:t>
            </a:r>
            <a:r>
              <a:rPr lang="ru-RU" sz="3600" dirty="0" err="1" smtClean="0">
                <a:solidFill>
                  <a:srgbClr val="FF0000"/>
                </a:solidFill>
              </a:rPr>
              <a:t>беришет</a:t>
            </a:r>
            <a:r>
              <a:rPr lang="ru-RU" sz="3600" dirty="0" smtClean="0">
                <a:solidFill>
                  <a:srgbClr val="FF0000"/>
                </a:solidFill>
              </a:rPr>
              <a:t>.</a:t>
            </a:r>
          </a:p>
          <a:p>
            <a:r>
              <a:rPr lang="ru-RU" sz="3600" dirty="0" smtClean="0">
                <a:solidFill>
                  <a:srgbClr val="FF0000"/>
                </a:solidFill>
              </a:rPr>
              <a:t>2. </a:t>
            </a:r>
            <a:r>
              <a:rPr lang="ru-RU" sz="3600" dirty="0" err="1" smtClean="0">
                <a:solidFill>
                  <a:srgbClr val="FF0000"/>
                </a:solidFill>
              </a:rPr>
              <a:t>Үйлөрдү</a:t>
            </a:r>
            <a:r>
              <a:rPr lang="ru-RU" sz="3600" dirty="0" smtClean="0">
                <a:solidFill>
                  <a:srgbClr val="FF0000"/>
                </a:solidFill>
              </a:rPr>
              <a:t>, </a:t>
            </a:r>
            <a:r>
              <a:rPr lang="ru-RU" sz="3600" dirty="0" err="1" smtClean="0">
                <a:solidFill>
                  <a:srgbClr val="FF0000"/>
                </a:solidFill>
              </a:rPr>
              <a:t>короо-жайларды</a:t>
            </a:r>
            <a:r>
              <a:rPr lang="ru-RU" sz="3600" dirty="0" smtClean="0">
                <a:solidFill>
                  <a:srgbClr val="FF0000"/>
                </a:solidFill>
              </a:rPr>
              <a:t> </a:t>
            </a:r>
            <a:r>
              <a:rPr lang="ru-RU" sz="3600" dirty="0" err="1" smtClean="0">
                <a:solidFill>
                  <a:srgbClr val="FF0000"/>
                </a:solidFill>
              </a:rPr>
              <a:t>аласташат</a:t>
            </a:r>
            <a:r>
              <a:rPr lang="ru-RU" sz="3600" dirty="0" smtClean="0">
                <a:solidFill>
                  <a:srgbClr val="FF0000"/>
                </a:solidFill>
              </a:rPr>
              <a:t>.</a:t>
            </a:r>
          </a:p>
          <a:p>
            <a:r>
              <a:rPr lang="ru-RU" sz="3600" dirty="0" smtClean="0">
                <a:solidFill>
                  <a:srgbClr val="FF0000"/>
                </a:solidFill>
              </a:rPr>
              <a:t>3. </a:t>
            </a:r>
            <a:r>
              <a:rPr lang="ru-RU" sz="3600" dirty="0" err="1" smtClean="0">
                <a:solidFill>
                  <a:srgbClr val="FF0000"/>
                </a:solidFill>
              </a:rPr>
              <a:t>Сүмөлөк</a:t>
            </a:r>
            <a:r>
              <a:rPr lang="ru-RU" sz="3600" dirty="0" smtClean="0">
                <a:solidFill>
                  <a:srgbClr val="FF0000"/>
                </a:solidFill>
              </a:rPr>
              <a:t>, </a:t>
            </a:r>
            <a:r>
              <a:rPr lang="ru-RU" sz="3600" dirty="0" err="1" smtClean="0">
                <a:solidFill>
                  <a:srgbClr val="FF0000"/>
                </a:solidFill>
              </a:rPr>
              <a:t>чоң</a:t>
            </a:r>
            <a:r>
              <a:rPr lang="ru-RU" sz="3600" dirty="0" smtClean="0">
                <a:solidFill>
                  <a:srgbClr val="FF0000"/>
                </a:solidFill>
              </a:rPr>
              <a:t> </a:t>
            </a:r>
            <a:r>
              <a:rPr lang="ru-RU" sz="3600" dirty="0" err="1" smtClean="0">
                <a:solidFill>
                  <a:srgbClr val="FF0000"/>
                </a:solidFill>
              </a:rPr>
              <a:t>көжө</a:t>
            </a:r>
            <a:r>
              <a:rPr lang="ru-RU" sz="3600" dirty="0" smtClean="0">
                <a:solidFill>
                  <a:srgbClr val="FF0000"/>
                </a:solidFill>
              </a:rPr>
              <a:t>, </a:t>
            </a:r>
            <a:r>
              <a:rPr lang="ru-RU" sz="3600" dirty="0" err="1" smtClean="0">
                <a:solidFill>
                  <a:srgbClr val="FF0000"/>
                </a:solidFill>
              </a:rPr>
              <a:t>даамдуу</a:t>
            </a:r>
            <a:r>
              <a:rPr lang="ru-RU" sz="3600" dirty="0" smtClean="0">
                <a:solidFill>
                  <a:srgbClr val="FF0000"/>
                </a:solidFill>
              </a:rPr>
              <a:t> </a:t>
            </a:r>
            <a:r>
              <a:rPr lang="ru-RU" sz="3600" dirty="0" err="1" smtClean="0">
                <a:solidFill>
                  <a:srgbClr val="FF0000"/>
                </a:solidFill>
              </a:rPr>
              <a:t>тамактар</a:t>
            </a:r>
            <a:endParaRPr lang="ru-RU" sz="3600" dirty="0" smtClean="0">
              <a:solidFill>
                <a:srgbClr val="FF0000"/>
              </a:solidFill>
            </a:endParaRPr>
          </a:p>
          <a:p>
            <a:r>
              <a:rPr lang="ru-RU" sz="3600" dirty="0" smtClean="0">
                <a:solidFill>
                  <a:srgbClr val="FF0000"/>
                </a:solidFill>
              </a:rPr>
              <a:t> </a:t>
            </a:r>
            <a:r>
              <a:rPr lang="ru-RU" sz="3600" dirty="0" err="1" smtClean="0">
                <a:solidFill>
                  <a:srgbClr val="FF0000"/>
                </a:solidFill>
              </a:rPr>
              <a:t>жасалып</a:t>
            </a:r>
            <a:r>
              <a:rPr lang="ru-RU" sz="3600" dirty="0" smtClean="0">
                <a:solidFill>
                  <a:srgbClr val="FF0000"/>
                </a:solidFill>
              </a:rPr>
              <a:t>, </a:t>
            </a:r>
            <a:r>
              <a:rPr lang="ru-RU" sz="3600" dirty="0" err="1" smtClean="0">
                <a:solidFill>
                  <a:srgbClr val="FF0000"/>
                </a:solidFill>
              </a:rPr>
              <a:t>адамдар</a:t>
            </a:r>
            <a:r>
              <a:rPr lang="ru-RU" sz="3600" dirty="0" smtClean="0">
                <a:solidFill>
                  <a:srgbClr val="FF0000"/>
                </a:solidFill>
              </a:rPr>
              <a:t> </a:t>
            </a:r>
            <a:r>
              <a:rPr lang="ru-RU" sz="3600" dirty="0" err="1" smtClean="0">
                <a:solidFill>
                  <a:srgbClr val="FF0000"/>
                </a:solidFill>
              </a:rPr>
              <a:t>бири-бириникине</a:t>
            </a:r>
            <a:r>
              <a:rPr lang="ru-RU" sz="3600" dirty="0" smtClean="0">
                <a:solidFill>
                  <a:srgbClr val="FF0000"/>
                </a:solidFill>
              </a:rPr>
              <a:t> </a:t>
            </a:r>
          </a:p>
          <a:p>
            <a:r>
              <a:rPr lang="ru-RU" sz="3600" dirty="0" err="1">
                <a:solidFill>
                  <a:srgbClr val="FF0000"/>
                </a:solidFill>
              </a:rPr>
              <a:t>к</a:t>
            </a:r>
            <a:r>
              <a:rPr lang="ru-RU" sz="3600" dirty="0" err="1" smtClean="0">
                <a:solidFill>
                  <a:srgbClr val="FF0000"/>
                </a:solidFill>
              </a:rPr>
              <a:t>онокко</a:t>
            </a:r>
            <a:r>
              <a:rPr lang="ru-RU" sz="3600" dirty="0" smtClean="0">
                <a:solidFill>
                  <a:srgbClr val="FF0000"/>
                </a:solidFill>
              </a:rPr>
              <a:t> </a:t>
            </a:r>
            <a:r>
              <a:rPr lang="ru-RU" sz="3600" dirty="0" err="1" smtClean="0">
                <a:solidFill>
                  <a:srgbClr val="FF0000"/>
                </a:solidFill>
              </a:rPr>
              <a:t>барышат</a:t>
            </a:r>
            <a:r>
              <a:rPr lang="ru-RU" sz="3600" dirty="0" smtClean="0">
                <a:solidFill>
                  <a:srgbClr val="FF0000"/>
                </a:solidFill>
              </a:rPr>
              <a:t>.  </a:t>
            </a:r>
          </a:p>
          <a:p>
            <a:r>
              <a:rPr lang="ru-RU" sz="3600" dirty="0" smtClean="0">
                <a:solidFill>
                  <a:srgbClr val="FF0000"/>
                </a:solidFill>
              </a:rPr>
              <a:t>4. </a:t>
            </a:r>
            <a:r>
              <a:rPr lang="ru-RU" sz="3600" dirty="0" err="1" smtClean="0">
                <a:solidFill>
                  <a:srgbClr val="FF0000"/>
                </a:solidFill>
              </a:rPr>
              <a:t>Тушоо</a:t>
            </a:r>
            <a:r>
              <a:rPr lang="ru-RU" sz="3600" dirty="0" smtClean="0">
                <a:solidFill>
                  <a:srgbClr val="FF0000"/>
                </a:solidFill>
              </a:rPr>
              <a:t> </a:t>
            </a:r>
            <a:r>
              <a:rPr lang="ru-RU" sz="3600" dirty="0" err="1" smtClean="0">
                <a:solidFill>
                  <a:srgbClr val="FF0000"/>
                </a:solidFill>
              </a:rPr>
              <a:t>кесүү</a:t>
            </a:r>
            <a:r>
              <a:rPr lang="ru-RU" sz="3600" dirty="0" smtClean="0">
                <a:solidFill>
                  <a:srgbClr val="FF0000"/>
                </a:solidFill>
              </a:rPr>
              <a:t>, </a:t>
            </a:r>
            <a:r>
              <a:rPr lang="ru-RU" sz="3600" dirty="0" err="1" smtClean="0">
                <a:solidFill>
                  <a:srgbClr val="FF0000"/>
                </a:solidFill>
              </a:rPr>
              <a:t>бешикке</a:t>
            </a:r>
            <a:r>
              <a:rPr lang="ru-RU" sz="3600" dirty="0" smtClean="0">
                <a:solidFill>
                  <a:srgbClr val="FF0000"/>
                </a:solidFill>
              </a:rPr>
              <a:t> </a:t>
            </a:r>
            <a:r>
              <a:rPr lang="ru-RU" sz="3600" dirty="0" err="1" smtClean="0">
                <a:solidFill>
                  <a:srgbClr val="FF0000"/>
                </a:solidFill>
              </a:rPr>
              <a:t>салуу</a:t>
            </a:r>
            <a:r>
              <a:rPr lang="ru-RU" sz="3600" dirty="0" smtClean="0">
                <a:solidFill>
                  <a:srgbClr val="FF0000"/>
                </a:solidFill>
              </a:rPr>
              <a:t> </a:t>
            </a:r>
            <a:r>
              <a:rPr lang="ru-RU" sz="3600" dirty="0" err="1" smtClean="0">
                <a:solidFill>
                  <a:srgbClr val="FF0000"/>
                </a:solidFill>
              </a:rPr>
              <a:t>тойлору</a:t>
            </a:r>
            <a:endParaRPr lang="ru-RU" sz="3600" dirty="0" smtClean="0">
              <a:solidFill>
                <a:srgbClr val="FF0000"/>
              </a:solidFill>
            </a:endParaRPr>
          </a:p>
          <a:p>
            <a:r>
              <a:rPr lang="ru-RU" sz="3600" dirty="0" err="1" smtClean="0">
                <a:solidFill>
                  <a:srgbClr val="FF0000"/>
                </a:solidFill>
              </a:rPr>
              <a:t>өткөрүлүп</a:t>
            </a:r>
            <a:r>
              <a:rPr lang="ru-RU" sz="3600" dirty="0" smtClean="0">
                <a:solidFill>
                  <a:srgbClr val="FF0000"/>
                </a:solidFill>
              </a:rPr>
              <a:t>, </a:t>
            </a:r>
            <a:r>
              <a:rPr lang="ru-RU" sz="3600" dirty="0" err="1" smtClean="0">
                <a:solidFill>
                  <a:srgbClr val="FF0000"/>
                </a:solidFill>
              </a:rPr>
              <a:t>анда</a:t>
            </a:r>
            <a:r>
              <a:rPr lang="ru-RU" sz="3600" dirty="0" smtClean="0">
                <a:solidFill>
                  <a:srgbClr val="FF0000"/>
                </a:solidFill>
              </a:rPr>
              <a:t> </a:t>
            </a:r>
            <a:r>
              <a:rPr lang="ru-RU" sz="3600" dirty="0" err="1" smtClean="0">
                <a:solidFill>
                  <a:srgbClr val="FF0000"/>
                </a:solidFill>
              </a:rPr>
              <a:t>улуттук</a:t>
            </a:r>
            <a:r>
              <a:rPr lang="ru-RU" sz="3600" dirty="0" smtClean="0">
                <a:solidFill>
                  <a:srgbClr val="FF0000"/>
                </a:solidFill>
              </a:rPr>
              <a:t> </a:t>
            </a:r>
            <a:r>
              <a:rPr lang="ru-RU" sz="3600" dirty="0" err="1" smtClean="0">
                <a:solidFill>
                  <a:srgbClr val="FF0000"/>
                </a:solidFill>
              </a:rPr>
              <a:t>оюндар</a:t>
            </a:r>
            <a:r>
              <a:rPr lang="ru-RU" sz="3600" dirty="0" smtClean="0">
                <a:solidFill>
                  <a:srgbClr val="FF0000"/>
                </a:solidFill>
              </a:rPr>
              <a:t> </a:t>
            </a:r>
            <a:r>
              <a:rPr lang="ru-RU" sz="3600" dirty="0" err="1" smtClean="0">
                <a:solidFill>
                  <a:srgbClr val="FF0000"/>
                </a:solidFill>
              </a:rPr>
              <a:t>ойнолот</a:t>
            </a:r>
            <a:r>
              <a:rPr lang="ru-RU" sz="3600" dirty="0" smtClean="0">
                <a:solidFill>
                  <a:srgbClr val="FF0000"/>
                </a:solidFill>
              </a:rPr>
              <a:t>. </a:t>
            </a:r>
          </a:p>
          <a:p>
            <a:r>
              <a:rPr lang="ru-RU" sz="3600" dirty="0" smtClean="0">
                <a:solidFill>
                  <a:srgbClr val="FF0000"/>
                </a:solidFill>
              </a:rPr>
              <a:t>5. </a:t>
            </a:r>
            <a:r>
              <a:rPr lang="ru-RU" sz="3600" dirty="0" err="1" smtClean="0">
                <a:solidFill>
                  <a:srgbClr val="FF0000"/>
                </a:solidFill>
              </a:rPr>
              <a:t>Массалык</a:t>
            </a:r>
            <a:r>
              <a:rPr lang="ru-RU" sz="3600" dirty="0" smtClean="0">
                <a:solidFill>
                  <a:srgbClr val="FF0000"/>
                </a:solidFill>
              </a:rPr>
              <a:t> </a:t>
            </a:r>
            <a:r>
              <a:rPr lang="ru-RU" sz="3600" dirty="0" err="1" smtClean="0">
                <a:solidFill>
                  <a:srgbClr val="FF0000"/>
                </a:solidFill>
              </a:rPr>
              <a:t>майрамдоолор</a:t>
            </a:r>
            <a:r>
              <a:rPr lang="ru-RU" sz="3600" dirty="0" smtClean="0">
                <a:solidFill>
                  <a:srgbClr val="FF0000"/>
                </a:solidFill>
              </a:rPr>
              <a:t>, </a:t>
            </a:r>
            <a:r>
              <a:rPr lang="ru-RU" sz="3600" dirty="0" err="1" smtClean="0">
                <a:solidFill>
                  <a:srgbClr val="FF0000"/>
                </a:solidFill>
              </a:rPr>
              <a:t>көңүл</a:t>
            </a:r>
            <a:r>
              <a:rPr lang="ru-RU" sz="3600" dirty="0" smtClean="0">
                <a:solidFill>
                  <a:srgbClr val="FF0000"/>
                </a:solidFill>
              </a:rPr>
              <a:t> </a:t>
            </a:r>
            <a:r>
              <a:rPr lang="ru-RU" sz="3600" dirty="0" err="1" smtClean="0">
                <a:solidFill>
                  <a:srgbClr val="FF0000"/>
                </a:solidFill>
              </a:rPr>
              <a:t>ачуулар</a:t>
            </a:r>
            <a:r>
              <a:rPr lang="ru-RU" sz="3600" dirty="0" smtClean="0">
                <a:solidFill>
                  <a:srgbClr val="FF0000"/>
                </a:solidFill>
              </a:rPr>
              <a:t> </a:t>
            </a:r>
          </a:p>
          <a:p>
            <a:r>
              <a:rPr lang="ru-RU" sz="3600" dirty="0" err="1">
                <a:solidFill>
                  <a:srgbClr val="FF0000"/>
                </a:solidFill>
              </a:rPr>
              <a:t>у</a:t>
            </a:r>
            <a:r>
              <a:rPr lang="ru-RU" sz="3600" dirty="0" err="1" smtClean="0">
                <a:solidFill>
                  <a:srgbClr val="FF0000"/>
                </a:solidFill>
              </a:rPr>
              <a:t>юштурулат</a:t>
            </a:r>
            <a:r>
              <a:rPr lang="ru-RU" sz="3600" dirty="0" smtClean="0">
                <a:solidFill>
                  <a:srgbClr val="FF0000"/>
                </a:solidFill>
              </a:rPr>
              <a:t>.   </a:t>
            </a:r>
            <a:endParaRPr lang="ru-RU" sz="3600" dirty="0">
              <a:solidFill>
                <a:srgbClr val="FF0000"/>
              </a:solidFill>
            </a:endParaRPr>
          </a:p>
        </p:txBody>
      </p:sp>
    </p:spTree>
    <p:extLst>
      <p:ext uri="{BB962C8B-B14F-4D97-AF65-F5344CB8AC3E}">
        <p14:creationId xmlns:p14="http://schemas.microsoft.com/office/powerpoint/2010/main" val="1646709697"/>
      </p:ext>
    </p:extLst>
  </p:cSld>
  <p:clrMapOvr>
    <a:masterClrMapping/>
  </p:clrMapOvr>
  <p:transition advClick="0" advTm="10000">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148064" y="1412776"/>
            <a:ext cx="3493311" cy="504182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37626"/>
            <a:ext cx="4320000" cy="3240000"/>
          </a:xfrm>
          <a:prstGeom prst="rect">
            <a:avLst/>
          </a:prstGeom>
        </p:spPr>
      </p:pic>
      <p:sp>
        <p:nvSpPr>
          <p:cNvPr id="6" name="TextBox 5"/>
          <p:cNvSpPr txBox="1"/>
          <p:nvPr/>
        </p:nvSpPr>
        <p:spPr>
          <a:xfrm>
            <a:off x="195138" y="4987225"/>
            <a:ext cx="4654351" cy="1200329"/>
          </a:xfrm>
          <a:prstGeom prst="rect">
            <a:avLst/>
          </a:prstGeom>
          <a:noFill/>
        </p:spPr>
        <p:txBody>
          <a:bodyPr wrap="none" rtlCol="0">
            <a:spAutoFit/>
          </a:bodyPr>
          <a:lstStyle/>
          <a:p>
            <a:pPr algn="ctr"/>
            <a:r>
              <a:rPr lang="ky-KG" sz="3600" dirty="0" smtClean="0">
                <a:solidFill>
                  <a:srgbClr val="FF0000"/>
                </a:solidFill>
              </a:rPr>
              <a:t>Кыдыр атанын батасы </a:t>
            </a:r>
          </a:p>
          <a:p>
            <a:pPr algn="ctr"/>
            <a:r>
              <a:rPr lang="ky-KG" sz="3600" dirty="0">
                <a:solidFill>
                  <a:srgbClr val="FF0000"/>
                </a:solidFill>
              </a:rPr>
              <a:t>к</a:t>
            </a:r>
            <a:r>
              <a:rPr lang="ky-KG" sz="3600" dirty="0" smtClean="0">
                <a:solidFill>
                  <a:srgbClr val="FF0000"/>
                </a:solidFill>
              </a:rPr>
              <a:t>абыл болсун!</a:t>
            </a:r>
            <a:endParaRPr lang="ru-RU" sz="3600" dirty="0">
              <a:solidFill>
                <a:srgbClr val="FF0000"/>
              </a:solidFill>
            </a:endParaRPr>
          </a:p>
        </p:txBody>
      </p:sp>
      <p:sp>
        <p:nvSpPr>
          <p:cNvPr id="7" name="TextBox 6"/>
          <p:cNvSpPr txBox="1"/>
          <p:nvPr/>
        </p:nvSpPr>
        <p:spPr>
          <a:xfrm>
            <a:off x="5057719" y="212447"/>
            <a:ext cx="3449983" cy="1200329"/>
          </a:xfrm>
          <a:prstGeom prst="rect">
            <a:avLst/>
          </a:prstGeom>
          <a:noFill/>
        </p:spPr>
        <p:txBody>
          <a:bodyPr wrap="none" rtlCol="0">
            <a:spAutoFit/>
          </a:bodyPr>
          <a:lstStyle/>
          <a:p>
            <a:pPr algn="ctr"/>
            <a:r>
              <a:rPr lang="ky-KG" sz="3600" b="1" dirty="0" smtClean="0">
                <a:solidFill>
                  <a:srgbClr val="FF0000"/>
                </a:solidFill>
              </a:rPr>
              <a:t>Умай эненин </a:t>
            </a:r>
          </a:p>
          <a:p>
            <a:pPr algn="ctr"/>
            <a:r>
              <a:rPr lang="ky-KG" sz="3600" b="1" dirty="0" smtClean="0">
                <a:solidFill>
                  <a:srgbClr val="FF0000"/>
                </a:solidFill>
              </a:rPr>
              <a:t>тилегин берсин!</a:t>
            </a:r>
            <a:endParaRPr lang="ru-RU" sz="3600" b="1" dirty="0">
              <a:solidFill>
                <a:srgbClr val="FF0000"/>
              </a:solidFill>
            </a:endParaRPr>
          </a:p>
        </p:txBody>
      </p:sp>
    </p:spTree>
    <p:extLst>
      <p:ext uri="{BB962C8B-B14F-4D97-AF65-F5344CB8AC3E}">
        <p14:creationId xmlns:p14="http://schemas.microsoft.com/office/powerpoint/2010/main" val="3503636998"/>
      </p:ext>
    </p:extLst>
  </p:cSld>
  <p:clrMapOvr>
    <a:masterClrMapping/>
  </p:clrMapOvr>
  <p:transition advClick="0" advTm="1000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91934" y="476672"/>
            <a:ext cx="7200000" cy="4212701"/>
          </a:xfrm>
          <a:prstGeom prst="rect">
            <a:avLst/>
          </a:prstGeom>
        </p:spPr>
      </p:pic>
      <p:sp>
        <p:nvSpPr>
          <p:cNvPr id="3" name="TextBox 2"/>
          <p:cNvSpPr txBox="1"/>
          <p:nvPr/>
        </p:nvSpPr>
        <p:spPr>
          <a:xfrm>
            <a:off x="539552" y="4689373"/>
            <a:ext cx="8504764" cy="1446550"/>
          </a:xfrm>
          <a:prstGeom prst="rect">
            <a:avLst/>
          </a:prstGeom>
          <a:noFill/>
        </p:spPr>
        <p:txBody>
          <a:bodyPr wrap="none" rtlCol="0">
            <a:spAutoFit/>
          </a:bodyPr>
          <a:lstStyle/>
          <a:p>
            <a:pPr algn="ctr"/>
            <a:r>
              <a:rPr lang="ky-KG" sz="4400" b="1" dirty="0" smtClean="0">
                <a:solidFill>
                  <a:srgbClr val="FF0000"/>
                </a:solidFill>
              </a:rPr>
              <a:t>Кыдыр атанын, Баба дыйкандын </a:t>
            </a:r>
          </a:p>
          <a:p>
            <a:pPr algn="ctr"/>
            <a:r>
              <a:rPr lang="ky-KG" sz="4400" b="1" dirty="0" smtClean="0">
                <a:solidFill>
                  <a:srgbClr val="FF0000"/>
                </a:solidFill>
              </a:rPr>
              <a:t>батасы жалгасын!</a:t>
            </a:r>
            <a:endParaRPr lang="ru-RU" sz="4400" b="1" dirty="0">
              <a:solidFill>
                <a:srgbClr val="FF0000"/>
              </a:solidFill>
            </a:endParaRPr>
          </a:p>
        </p:txBody>
      </p:sp>
    </p:spTree>
    <p:extLst>
      <p:ext uri="{BB962C8B-B14F-4D97-AF65-F5344CB8AC3E}">
        <p14:creationId xmlns:p14="http://schemas.microsoft.com/office/powerpoint/2010/main" val="1091802927"/>
      </p:ext>
    </p:extLst>
  </p:cSld>
  <p:clrMapOvr>
    <a:masterClrMapping/>
  </p:clrMapOvr>
  <p:transition advClick="0" advTm="10000">
    <p:random/>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288</Words>
  <Application>Microsoft Office PowerPoint</Application>
  <PresentationFormat>Экран (4:3)</PresentationFormat>
  <Paragraphs>50</Paragraphs>
  <Slides>19</Slides>
  <Notes>1</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19</vt:i4>
      </vt:variant>
    </vt:vector>
  </HeadingPairs>
  <TitlesOfParts>
    <vt:vector size="23" baseType="lpstr">
      <vt:lpstr>Arial</vt:lpstr>
      <vt:lpstr>Calibri</vt:lpstr>
      <vt:lpstr>Times New Roman</vt:lpstr>
      <vt:lpstr>Тема Office</vt:lpstr>
      <vt:lpstr>   Бишкек шаарынын Cвердлов районундагы №1 Орто мектеби   Нооруз майрамына арналган   « Салам Нооруз !» аттуу  көрсөтүү  түзгөн кыргыз тили мугалими Карагулова Алтын Назаркуловна   2021 –жыл март айы </vt:lpstr>
      <vt:lpstr> Максаты: 1.Нооруз майрамына даярдык, өткорүү боюнча билген маалыматтарын толукташат. 2.Элибизде  токчулук,ден соолук,ынтымак, ырашкерлик, тынчтык   болсун деген ой- тилектердин иш жүзүнө ашырылышына ар бирибиз оз салымыбызды кошушубуз керектигин  түшүнүшөт. 3.Майрмга даярдык  көрүү менен айнана- чөйрөгө аяр мамиле жасоого, өз ден соолугуна  кам корүүгө,  бири –бирине   жакшы мааенай тартуулоого үйрөнүнөт. </vt:lpstr>
      <vt:lpstr>САламЮ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XTreme.ws</cp:lastModifiedBy>
  <cp:revision>41</cp:revision>
  <dcterms:created xsi:type="dcterms:W3CDTF">2013-03-13T15:17:20Z</dcterms:created>
  <dcterms:modified xsi:type="dcterms:W3CDTF">2021-03-19T04:42:18Z</dcterms:modified>
</cp:coreProperties>
</file>