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77CD979-6CB4-4771-863A-F3CEC5F72509}" type="datetime1">
              <a:rPr lang="ru-RU" smtClean="0"/>
              <a:t>11.04.2020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444FEA7-A6A1-4C1B-A1CF-B68B41EC1A8E}" type="datetime1">
              <a:rPr lang="ru-RU" smtClean="0"/>
              <a:t>11.04.2020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7D5C-F95A-42A3-88EC-882E2435144E}" type="datetime1">
              <a:rPr lang="ru-RU" smtClean="0"/>
              <a:t>11.04.2020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3286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52219">
        <p15:prstTrans prst="curtains"/>
      </p:transition>
    </mc:Choice>
    <mc:Fallback>
      <p:transition spd="slow" advTm="52219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E775-1C9E-48DD-93B9-3187A540B86B}" type="datetime1">
              <a:rPr lang="ru-RU" smtClean="0"/>
              <a:t>11.04.2020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872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52219">
        <p15:prstTrans prst="curtains"/>
      </p:transition>
    </mc:Choice>
    <mc:Fallback>
      <p:transition spd="slow" advTm="52219">
        <p:fade/>
      </p:transition>
    </mc:Fallback>
  </mc:AlternateContent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E775-1C9E-48DD-93B9-3187A540B86B}" type="datetime1">
              <a:rPr lang="ru-RU" smtClean="0"/>
              <a:t>11.04.2020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7162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52219">
        <p15:prstTrans prst="curtains"/>
      </p:transition>
    </mc:Choice>
    <mc:Fallback>
      <p:transition spd="slow" advTm="52219">
        <p:fade/>
      </p:transition>
    </mc:Fallback>
  </mc:AlternateContent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E775-1C9E-48DD-93B9-3187A540B86B}" type="datetime1">
              <a:rPr lang="ru-RU" smtClean="0"/>
              <a:t>11.04.2020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923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52219">
        <p15:prstTrans prst="curtains"/>
      </p:transition>
    </mc:Choice>
    <mc:Fallback>
      <p:transition spd="slow" advTm="52219">
        <p:fade/>
      </p:transition>
    </mc:Fallback>
  </mc:AlternateContent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E775-1C9E-48DD-93B9-3187A540B86B}" type="datetime1">
              <a:rPr lang="ru-RU" smtClean="0"/>
              <a:t>11.04.2020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9787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52219">
        <p15:prstTrans prst="curtains"/>
      </p:transition>
    </mc:Choice>
    <mc:Fallback>
      <p:transition spd="slow" advTm="52219">
        <p:fade/>
      </p:transition>
    </mc:Fallback>
  </mc:AlternateContent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E775-1C9E-48DD-93B9-3187A540B86B}" type="datetime1">
              <a:rPr lang="ru-RU" smtClean="0"/>
              <a:t>11.04.2020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029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52219">
        <p15:prstTrans prst="curtains"/>
      </p:transition>
    </mc:Choice>
    <mc:Fallback>
      <p:transition spd="slow" advTm="52219">
        <p:fade/>
      </p:transition>
    </mc:Fallback>
  </mc:AlternateContent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6637FB-2A93-4CBD-BFA2-D7CF6538021B}" type="datetime1">
              <a:rPr lang="ru-RU" smtClean="0"/>
              <a:t>11.04.2020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376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52219">
        <p15:prstTrans prst="curtains"/>
      </p:transition>
    </mc:Choice>
    <mc:Fallback>
      <p:transition spd="slow" advTm="52219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F524C86-1CBF-4FDC-97D7-01157E908D38}" type="datetime1">
              <a:rPr lang="ru-RU" smtClean="0"/>
              <a:t>11.04.2020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388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52219">
        <p15:prstTrans prst="curtains"/>
      </p:transition>
    </mc:Choice>
    <mc:Fallback>
      <p:transition spd="slow" advTm="52219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A467F0-67F1-4FFB-84D6-E0366AF5D58F}" type="datetime1">
              <a:rPr lang="ru-RU" smtClean="0"/>
              <a:t>11.04.2020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465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52219">
        <p15:prstTrans prst="curtains"/>
      </p:transition>
    </mc:Choice>
    <mc:Fallback>
      <p:transition spd="slow" advTm="52219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3CEE-22B0-4537-8D57-A0FA5AADADF2}" type="datetime1">
              <a:rPr lang="ru-RU" smtClean="0"/>
              <a:t>11.04.2020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9712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52219">
        <p15:prstTrans prst="curtains"/>
      </p:transition>
    </mc:Choice>
    <mc:Fallback>
      <p:transition spd="slow" advTm="52219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56AE23C-0C45-469E-B619-DD472E6D19F8}" type="datetime1">
              <a:rPr lang="ru-RU" smtClean="0"/>
              <a:t>11.04.2020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653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52219">
        <p15:prstTrans prst="curtains"/>
      </p:transition>
    </mc:Choice>
    <mc:Fallback>
      <p:transition spd="slow" advTm="52219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084B974-3E30-46C0-8835-EBE9AF88C154}" type="datetime1">
              <a:rPr lang="ru-RU" smtClean="0"/>
              <a:t>11.04.2020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569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52219">
        <p15:prstTrans prst="curtains"/>
      </p:transition>
    </mc:Choice>
    <mc:Fallback>
      <p:transition spd="slow" advTm="52219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A373D8-060E-42D4-83B5-67EE9C99EB76}" type="datetime1">
              <a:rPr lang="ru-RU" smtClean="0"/>
              <a:t>11.04.2020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064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52219">
        <p15:prstTrans prst="curtains"/>
      </p:transition>
    </mc:Choice>
    <mc:Fallback>
      <p:transition spd="slow" advTm="52219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9039D93-8FE6-4FAB-8379-7097A2FFC7EA}" type="datetime1">
              <a:rPr lang="ru-RU" smtClean="0"/>
              <a:t>11.04.2020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114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52219">
        <p15:prstTrans prst="curtains"/>
      </p:transition>
    </mc:Choice>
    <mc:Fallback>
      <p:transition spd="slow" advTm="52219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5CD4F3-DD0B-41D2-86DC-8F94F11A7635}" type="datetime1">
              <a:rPr lang="ru-RU" smtClean="0"/>
              <a:t>11.04.2020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939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52219">
        <p15:prstTrans prst="curtains"/>
      </p:transition>
    </mc:Choice>
    <mc:Fallback>
      <p:transition spd="slow" advTm="52219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225BED9-9D02-4AA4-868D-12B5B80D13D4}" type="datetime1">
              <a:rPr lang="ru-RU" smtClean="0"/>
              <a:t>11.04.2020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25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52219">
        <p15:prstTrans prst="curtains"/>
      </p:transition>
    </mc:Choice>
    <mc:Fallback>
      <p:transition spd="slow" advTm="52219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BE775-1C9E-48DD-93B9-3187A540B86B}" type="datetime1">
              <a:rPr lang="ru-RU" smtClean="0"/>
              <a:t>11.04.2020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3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52219">
        <p15:prstTrans prst="curtains"/>
      </p:transition>
    </mc:Choice>
    <mc:Fallback>
      <p:transition spd="slow" advTm="52219">
        <p:fade/>
      </p:transition>
    </mc:Fallback>
  </mc:AlternateConten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hyperlink" Target="https://charter97.org/ru/news/2019/4/29/332305/" TargetMode="Externa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182014"/>
            <a:ext cx="4775075" cy="1798909"/>
          </a:xfrm>
        </p:spPr>
        <p:txBody>
          <a:bodyPr rtlCol="0">
            <a:normAutofit fontScale="90000"/>
          </a:bodyPr>
          <a:lstStyle/>
          <a:p>
            <a:r>
              <a:rPr lang="ru-RU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8 класс английский язык </a:t>
            </a:r>
            <a:br>
              <a:rPr lang="ru-RU" sz="4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endParaRPr lang="ru" sz="4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ru-RU" b="1" dirty="0">
                <a:solidFill>
                  <a:srgbClr val="7030A0"/>
                </a:solidFill>
              </a:rPr>
              <a:t>Преподаватель: </a:t>
            </a:r>
            <a:r>
              <a:rPr lang="ru-RU" b="1" dirty="0" err="1">
                <a:solidFill>
                  <a:srgbClr val="7030A0"/>
                </a:solidFill>
              </a:rPr>
              <a:t>Мамбетсеитова</a:t>
            </a:r>
            <a:r>
              <a:rPr lang="ru-RU" b="1" dirty="0">
                <a:solidFill>
                  <a:srgbClr val="7030A0"/>
                </a:solidFill>
              </a:rPr>
              <a:t> Медина </a:t>
            </a:r>
            <a:r>
              <a:rPr lang="ru-RU" b="1" dirty="0" err="1">
                <a:solidFill>
                  <a:srgbClr val="7030A0"/>
                </a:solidFill>
              </a:rPr>
              <a:t>Мукамбетовна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endParaRPr lang="ru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93A7437-241E-4A3B-86CE-3A41AC9D3448}"/>
              </a:ext>
            </a:extLst>
          </p:cNvPr>
          <p:cNvSpPr/>
          <p:nvPr/>
        </p:nvSpPr>
        <p:spPr>
          <a:xfrm>
            <a:off x="6051130" y="2967335"/>
            <a:ext cx="27852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52219">
        <p15:prstTrans prst="curtains"/>
      </p:transition>
    </mc:Choice>
    <mc:Fallback>
      <p:transition spd="slow" advTm="52219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EC21BF-E4B3-45C5-9E01-1F416C1B5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3100" dirty="0"/>
            </a:br>
            <a:br>
              <a:rPr lang="ru-RU" sz="3100" dirty="0"/>
            </a:br>
            <a:r>
              <a:rPr lang="ru-RU" sz="2700" dirty="0"/>
              <a:t>Урок  по английскому языку в 8 классах (</a:t>
            </a:r>
            <a:r>
              <a:rPr lang="ru-RU" sz="2700" dirty="0" err="1"/>
              <a:t>а,б,в,г,д</a:t>
            </a:r>
            <a:r>
              <a:rPr lang="ru-RU" sz="2700" dirty="0"/>
              <a:t>)</a:t>
            </a:r>
            <a:br>
              <a:rPr lang="ru-RU" sz="2700" dirty="0"/>
            </a:br>
            <a:r>
              <a:rPr lang="ru-RU" sz="2700" dirty="0"/>
              <a:t>                               (Дистанционное обучение)</a:t>
            </a:r>
            <a:br>
              <a:rPr lang="ru-RU" sz="2700" dirty="0"/>
            </a:br>
            <a:r>
              <a:rPr lang="ru-RU" sz="2700" dirty="0"/>
              <a:t>«Погода» </a:t>
            </a:r>
            <a:r>
              <a:rPr lang="en-US" sz="2700" dirty="0"/>
              <a:t>Weather and climate</a:t>
            </a:r>
            <a:r>
              <a:rPr lang="ru-RU" sz="2700" dirty="0"/>
              <a:t>. </a:t>
            </a:r>
            <a:r>
              <a:rPr lang="en-US" sz="2700" dirty="0"/>
              <a:t>I like this </a:t>
            </a:r>
            <a:r>
              <a:rPr lang="en-US" sz="3100" dirty="0"/>
              <a:t>weather</a:t>
            </a:r>
            <a:r>
              <a:rPr lang="ru-RU" sz="3100" dirty="0"/>
              <a:t>.</a:t>
            </a:r>
            <a:br>
              <a:rPr lang="ru-RU" sz="3100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17686A6-210B-4F38-A738-9BD9FE6A9F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690019" y="2640806"/>
            <a:ext cx="4572000" cy="2921000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A55A6909-2ED1-4A5C-AA16-7D75C0A85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A467F0-67F1-4FFB-84D6-E0366AF5D58F}" type="datetime1">
              <a:rPr lang="ru-RU" smtClean="0"/>
              <a:t>11.04.2020</a:t>
            </a:fld>
            <a:endParaRPr lang="en-US"/>
          </a:p>
        </p:txBody>
      </p:sp>
      <p:pic>
        <p:nvPicPr>
          <p:cNvPr id="13" name="Звук 12">
            <a:hlinkClick r:id="" action="ppaction://media"/>
            <a:extLst>
              <a:ext uri="{FF2B5EF4-FFF2-40B4-BE49-F238E27FC236}">
                <a16:creationId xmlns:a16="http://schemas.microsoft.com/office/drawing/2014/main" id="{9FDC50DC-B7E3-4409-B242-1DB8030567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872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52219">
        <p15:prstTrans prst="curtains"/>
      </p:transition>
    </mc:Choice>
    <mc:Fallback>
      <p:transition spd="slow" advTm="522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560C1-0475-42DF-B925-F2FDB305F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             The Weather and climate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37BA62-43B9-4AF6-A759-99760B0E3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Урок английского языка по теме «Погода» в 8 классе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Тема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dirty="0">
                <a:solidFill>
                  <a:srgbClr val="FF0000"/>
                </a:solidFill>
              </a:rPr>
              <a:t> The Weather and climate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Цель:</a:t>
            </a:r>
            <a:r>
              <a:rPr lang="ru-RU" dirty="0">
                <a:solidFill>
                  <a:srgbClr val="FF0000"/>
                </a:solidFill>
              </a:rPr>
              <a:t> развитие лексических и грамматических навыков</a:t>
            </a:r>
          </a:p>
          <a:p>
            <a:r>
              <a:rPr lang="ru-RU" b="1" dirty="0">
                <a:solidFill>
                  <a:srgbClr val="FF0000"/>
                </a:solidFill>
              </a:rPr>
              <a:t>Задачи:</a:t>
            </a:r>
            <a:r>
              <a:rPr lang="ru-RU" dirty="0">
                <a:solidFill>
                  <a:srgbClr val="FF0000"/>
                </a:solidFill>
              </a:rPr>
              <a:t> а) активизация ранее изученной лексики по теме «Погода»;</a:t>
            </a:r>
          </a:p>
          <a:p>
            <a:r>
              <a:rPr lang="ru-RU" dirty="0">
                <a:solidFill>
                  <a:srgbClr val="FF0000"/>
                </a:solidFill>
              </a:rPr>
              <a:t>б) повторение грамматической структуры </a:t>
            </a:r>
            <a:r>
              <a:rPr lang="ru-RU" dirty="0" err="1">
                <a:solidFill>
                  <a:srgbClr val="FF0000"/>
                </a:solidFill>
              </a:rPr>
              <a:t>It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is</a:t>
            </a:r>
            <a:r>
              <a:rPr lang="ru-RU" dirty="0">
                <a:solidFill>
                  <a:srgbClr val="FF0000"/>
                </a:solidFill>
              </a:rPr>
              <a:t> ……,</a:t>
            </a:r>
            <a:r>
              <a:rPr lang="ru-RU" dirty="0" err="1">
                <a:solidFill>
                  <a:srgbClr val="FF0000"/>
                </a:solidFill>
              </a:rPr>
              <a:t>isn’t</a:t>
            </a: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dirty="0" err="1">
                <a:solidFill>
                  <a:srgbClr val="FF0000"/>
                </a:solidFill>
              </a:rPr>
              <a:t>it</a:t>
            </a:r>
            <a:r>
              <a:rPr lang="ru-RU" dirty="0">
                <a:solidFill>
                  <a:srgbClr val="FF0000"/>
                </a:solidFill>
              </a:rPr>
              <a:t>?</a:t>
            </a:r>
          </a:p>
          <a:p>
            <a:r>
              <a:rPr lang="ru-RU" dirty="0">
                <a:solidFill>
                  <a:srgbClr val="FF0000"/>
                </a:solidFill>
              </a:rPr>
              <a:t>в) приобщение к культуре изучаемого языка</a:t>
            </a: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DFA0B0-82CC-48AD-BB2E-35BD539C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A467F0-67F1-4FFB-84D6-E0366AF5D58F}" type="datetime1">
              <a:rPr lang="ru-RU" smtClean="0"/>
              <a:t>11.04.2020</a:t>
            </a:fld>
            <a:endParaRPr lang="en-US"/>
          </a:p>
        </p:txBody>
      </p:sp>
      <p:pic>
        <p:nvPicPr>
          <p:cNvPr id="5" name="Звук 4">
            <a:hlinkClick r:id="" action="ppaction://media"/>
            <a:extLst>
              <a:ext uri="{FF2B5EF4-FFF2-40B4-BE49-F238E27FC236}">
                <a16:creationId xmlns:a16="http://schemas.microsoft.com/office/drawing/2014/main" id="{7113E767-615B-4DFC-B66D-5E587407AB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237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52219">
        <p15:prstTrans prst="curtains"/>
      </p:transition>
    </mc:Choice>
    <mc:Fallback>
      <p:transition spd="slow" advTm="522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475674-B2A5-476D-AD9D-92B3EF5C5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781262"/>
          </a:xfrm>
        </p:spPr>
        <p:txBody>
          <a:bodyPr>
            <a:normAutofit fontScale="90000"/>
          </a:bodyPr>
          <a:lstStyle/>
          <a:p>
            <a:r>
              <a:rPr lang="en-US" dirty="0"/>
              <a:t>-Good afternoon , boys and girls!  Let’s begin our first  lesson. How are you?  The theme of our lesson is “Weather ”.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B2EDFB-3EDA-4C6B-80B3-0FF063E49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55971"/>
            <a:ext cx="5111071" cy="4611149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ru-RU" sz="8000" b="1" dirty="0">
                <a:solidFill>
                  <a:srgbClr val="7030A0"/>
                </a:solidFill>
              </a:rPr>
              <a:t>Фонетическая зарядка</a:t>
            </a:r>
            <a:endParaRPr lang="ru-RU" sz="8000" dirty="0">
              <a:solidFill>
                <a:srgbClr val="7030A0"/>
              </a:solidFill>
            </a:endParaRPr>
          </a:p>
          <a:p>
            <a:r>
              <a:rPr lang="en-US" sz="7200" dirty="0">
                <a:solidFill>
                  <a:srgbClr val="7030A0"/>
                </a:solidFill>
              </a:rPr>
              <a:t>Listen and try to understand.</a:t>
            </a:r>
            <a:endParaRPr lang="ru-RU" sz="7200" dirty="0">
              <a:solidFill>
                <a:srgbClr val="7030A0"/>
              </a:solidFill>
            </a:endParaRPr>
          </a:p>
          <a:p>
            <a:r>
              <a:rPr lang="en-US" sz="7200" dirty="0">
                <a:solidFill>
                  <a:srgbClr val="7030A0"/>
                </a:solidFill>
              </a:rPr>
              <a:t> </a:t>
            </a:r>
            <a:endParaRPr lang="ru-RU" sz="7200" dirty="0">
              <a:solidFill>
                <a:srgbClr val="7030A0"/>
              </a:solidFill>
            </a:endParaRPr>
          </a:p>
          <a:p>
            <a:r>
              <a:rPr lang="en-US" sz="7200" dirty="0">
                <a:solidFill>
                  <a:srgbClr val="7030A0"/>
                </a:solidFill>
              </a:rPr>
              <a:t>When the weather is wet</a:t>
            </a:r>
            <a:endParaRPr lang="ru-RU" sz="7200" dirty="0">
              <a:solidFill>
                <a:srgbClr val="7030A0"/>
              </a:solidFill>
            </a:endParaRPr>
          </a:p>
          <a:p>
            <a:r>
              <a:rPr lang="en-US" sz="7200" dirty="0">
                <a:solidFill>
                  <a:srgbClr val="7030A0"/>
                </a:solidFill>
              </a:rPr>
              <a:t>We must not fret*, -</a:t>
            </a:r>
            <a:endParaRPr lang="ru-RU" sz="7200" dirty="0">
              <a:solidFill>
                <a:srgbClr val="7030A0"/>
              </a:solidFill>
            </a:endParaRPr>
          </a:p>
          <a:p>
            <a:r>
              <a:rPr lang="en-US" sz="7200" dirty="0">
                <a:solidFill>
                  <a:srgbClr val="7030A0"/>
                </a:solidFill>
              </a:rPr>
              <a:t>When the weather is cold</a:t>
            </a:r>
            <a:endParaRPr lang="ru-RU" sz="7200" dirty="0">
              <a:solidFill>
                <a:srgbClr val="7030A0"/>
              </a:solidFill>
            </a:endParaRPr>
          </a:p>
          <a:p>
            <a:r>
              <a:rPr lang="en-US" sz="7200" dirty="0">
                <a:solidFill>
                  <a:srgbClr val="7030A0"/>
                </a:solidFill>
              </a:rPr>
              <a:t>We must not scold**.</a:t>
            </a:r>
            <a:endParaRPr lang="ru-RU" sz="7200" dirty="0">
              <a:solidFill>
                <a:srgbClr val="7030A0"/>
              </a:solidFill>
            </a:endParaRPr>
          </a:p>
          <a:p>
            <a:r>
              <a:rPr lang="en-US" sz="7200" dirty="0">
                <a:solidFill>
                  <a:srgbClr val="7030A0"/>
                </a:solidFill>
              </a:rPr>
              <a:t>When the weather is warm</a:t>
            </a:r>
            <a:endParaRPr lang="ru-RU" sz="7200" dirty="0">
              <a:solidFill>
                <a:srgbClr val="7030A0"/>
              </a:solidFill>
            </a:endParaRPr>
          </a:p>
          <a:p>
            <a:r>
              <a:rPr lang="en-US" sz="7200" dirty="0">
                <a:solidFill>
                  <a:srgbClr val="7030A0"/>
                </a:solidFill>
              </a:rPr>
              <a:t>We must not storm***, -</a:t>
            </a:r>
            <a:endParaRPr lang="ru-RU" sz="7200" dirty="0">
              <a:solidFill>
                <a:srgbClr val="7030A0"/>
              </a:solidFill>
            </a:endParaRPr>
          </a:p>
          <a:p>
            <a:r>
              <a:rPr lang="en-US" sz="7200" dirty="0">
                <a:solidFill>
                  <a:srgbClr val="7030A0"/>
                </a:solidFill>
              </a:rPr>
              <a:t>But be thankful together</a:t>
            </a:r>
            <a:endParaRPr lang="ru-RU" sz="7200" dirty="0">
              <a:solidFill>
                <a:srgbClr val="7030A0"/>
              </a:solidFill>
            </a:endParaRPr>
          </a:p>
          <a:p>
            <a:r>
              <a:rPr lang="en-US" sz="7200" dirty="0">
                <a:solidFill>
                  <a:srgbClr val="7030A0"/>
                </a:solidFill>
              </a:rPr>
              <a:t>Whatever the weather</a:t>
            </a:r>
            <a:endParaRPr lang="ru-RU" sz="72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sz="7200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EF26C1-4558-4FB8-B615-131428D18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A467F0-67F1-4FFB-84D6-E0366AF5D58F}" type="datetime1">
              <a:rPr lang="ru-RU" smtClean="0"/>
              <a:t>11.04.2020</a:t>
            </a:fld>
            <a:endParaRPr lang="en-US"/>
          </a:p>
        </p:txBody>
      </p:sp>
      <p:pic>
        <p:nvPicPr>
          <p:cNvPr id="5" name="Звук 4">
            <a:hlinkClick r:id="" action="ppaction://media"/>
            <a:extLst>
              <a:ext uri="{FF2B5EF4-FFF2-40B4-BE49-F238E27FC236}">
                <a16:creationId xmlns:a16="http://schemas.microsoft.com/office/drawing/2014/main" id="{1AC1D110-6DBF-48AB-B6BE-1F96AF6B2C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945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52219">
        <p15:prstTrans prst="curtains"/>
      </p:transition>
    </mc:Choice>
    <mc:Fallback>
      <p:transition spd="slow" advTm="522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40108-EA8B-4401-9BB5-C1CBE5677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630261"/>
          </a:xfrm>
        </p:spPr>
        <p:txBody>
          <a:bodyPr>
            <a:normAutofit fontScale="90000"/>
          </a:bodyPr>
          <a:lstStyle/>
          <a:p>
            <a:r>
              <a:rPr lang="ru-RU" dirty="0"/>
              <a:t>*</a:t>
            </a:r>
            <a:r>
              <a:rPr lang="ru-RU" dirty="0" err="1"/>
              <a:t>fret</a:t>
            </a:r>
            <a:r>
              <a:rPr lang="ru-RU" dirty="0"/>
              <a:t> – беспокоиться, волноваться</a:t>
            </a:r>
            <a:br>
              <a:rPr lang="ru-RU" dirty="0"/>
            </a:br>
            <a:r>
              <a:rPr lang="ru-RU" dirty="0"/>
              <a:t>**</a:t>
            </a:r>
            <a:r>
              <a:rPr lang="ru-RU" dirty="0" err="1"/>
              <a:t>scold</a:t>
            </a:r>
            <a:r>
              <a:rPr lang="ru-RU" dirty="0"/>
              <a:t> – ворчать</a:t>
            </a:r>
            <a:br>
              <a:rPr lang="ru-RU" dirty="0"/>
            </a:br>
            <a:r>
              <a:rPr lang="ru-RU" dirty="0"/>
              <a:t>***</a:t>
            </a:r>
            <a:r>
              <a:rPr lang="ru-RU" dirty="0" err="1"/>
              <a:t>storm</a:t>
            </a:r>
            <a:r>
              <a:rPr lang="ru-RU" dirty="0"/>
              <a:t> – кричать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02CB3F-070F-404E-A061-D3AEAD59B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5949969" cy="388077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b="1" dirty="0"/>
              <a:t>Актуализация лексики по теме «Погода»</a:t>
            </a:r>
            <a:endParaRPr lang="ru-RU" dirty="0"/>
          </a:p>
          <a:p>
            <a:r>
              <a:rPr lang="ru-RU" dirty="0" err="1"/>
              <a:t>Terrible</a:t>
            </a:r>
            <a:r>
              <a:rPr lang="ru-RU" dirty="0"/>
              <a:t> [‘</a:t>
            </a:r>
            <a:r>
              <a:rPr lang="ru-RU" dirty="0" err="1"/>
              <a:t>teribəl</a:t>
            </a:r>
            <a:r>
              <a:rPr lang="ru-RU" dirty="0"/>
              <a:t>] – ужасный, страшный</a:t>
            </a:r>
          </a:p>
          <a:p>
            <a:r>
              <a:rPr lang="ru-RU" dirty="0" err="1"/>
              <a:t>Awful</a:t>
            </a:r>
            <a:r>
              <a:rPr lang="ru-RU" dirty="0"/>
              <a:t> [Ͻ:</a:t>
            </a:r>
            <a:r>
              <a:rPr lang="ru-RU" dirty="0" err="1"/>
              <a:t>fəl</a:t>
            </a:r>
            <a:r>
              <a:rPr lang="ru-RU" dirty="0"/>
              <a:t>] - ужасный, шокирующий</a:t>
            </a:r>
          </a:p>
          <a:p>
            <a:r>
              <a:rPr lang="ru-RU" dirty="0" err="1"/>
              <a:t>Miserable</a:t>
            </a:r>
            <a:r>
              <a:rPr lang="ru-RU" dirty="0"/>
              <a:t> [</a:t>
            </a:r>
            <a:r>
              <a:rPr lang="ru-RU" dirty="0" err="1"/>
              <a:t>mizərəbəl</a:t>
            </a:r>
            <a:r>
              <a:rPr lang="ru-RU" dirty="0"/>
              <a:t>] – жалкий, несчастный</a:t>
            </a:r>
          </a:p>
          <a:p>
            <a:r>
              <a:rPr lang="ru-RU" dirty="0" err="1"/>
              <a:t>Wet</a:t>
            </a:r>
            <a:r>
              <a:rPr lang="ru-RU" dirty="0"/>
              <a:t> [</a:t>
            </a:r>
            <a:r>
              <a:rPr lang="ru-RU" dirty="0" err="1"/>
              <a:t>wet</a:t>
            </a:r>
            <a:r>
              <a:rPr lang="ru-RU" dirty="0"/>
              <a:t>] – сырой</a:t>
            </a:r>
          </a:p>
          <a:p>
            <a:r>
              <a:rPr lang="ru-RU" dirty="0" err="1"/>
              <a:t>Cloudy</a:t>
            </a:r>
            <a:r>
              <a:rPr lang="ru-RU" dirty="0"/>
              <a:t> [</a:t>
            </a:r>
            <a:r>
              <a:rPr lang="ru-RU" dirty="0" err="1"/>
              <a:t>klaudi</a:t>
            </a:r>
            <a:r>
              <a:rPr lang="ru-RU" dirty="0"/>
              <a:t>] – облачный, облачно</a:t>
            </a:r>
          </a:p>
          <a:p>
            <a:r>
              <a:rPr lang="ru-RU" dirty="0" err="1"/>
              <a:t>Windy</a:t>
            </a:r>
            <a:r>
              <a:rPr lang="ru-RU" dirty="0"/>
              <a:t> [</a:t>
            </a:r>
            <a:r>
              <a:rPr lang="ru-RU" dirty="0" err="1"/>
              <a:t>windi</a:t>
            </a:r>
            <a:r>
              <a:rPr lang="ru-RU" dirty="0"/>
              <a:t>] – ветреный, ветрено</a:t>
            </a:r>
          </a:p>
          <a:p>
            <a:r>
              <a:rPr lang="ru-RU" dirty="0" err="1"/>
              <a:t>Cold</a:t>
            </a:r>
            <a:r>
              <a:rPr lang="ru-RU" dirty="0"/>
              <a:t> [ </a:t>
            </a:r>
            <a:r>
              <a:rPr lang="ru-RU" dirty="0" err="1"/>
              <a:t>kəuld</a:t>
            </a:r>
            <a:r>
              <a:rPr lang="ru-RU" dirty="0"/>
              <a:t>] – холодный, холодно</a:t>
            </a:r>
          </a:p>
          <a:p>
            <a:r>
              <a:rPr lang="ru-RU" dirty="0" err="1"/>
              <a:t>Warm</a:t>
            </a:r>
            <a:r>
              <a:rPr lang="ru-RU" dirty="0"/>
              <a:t> [wϽ:m] – теплый, тепло</a:t>
            </a:r>
          </a:p>
          <a:p>
            <a:r>
              <a:rPr lang="ru-RU" dirty="0" err="1"/>
              <a:t>Hot</a:t>
            </a:r>
            <a:r>
              <a:rPr lang="ru-RU" dirty="0"/>
              <a:t> [</a:t>
            </a:r>
            <a:r>
              <a:rPr lang="ru-RU" dirty="0" err="1"/>
              <a:t>hϽt</a:t>
            </a:r>
            <a:r>
              <a:rPr lang="ru-RU" dirty="0"/>
              <a:t>] – жаркий, жарко</a:t>
            </a:r>
          </a:p>
          <a:p>
            <a:r>
              <a:rPr lang="ru-RU" dirty="0" err="1"/>
              <a:t>Dry</a:t>
            </a:r>
            <a:r>
              <a:rPr lang="ru-RU" dirty="0"/>
              <a:t> [</a:t>
            </a:r>
            <a:r>
              <a:rPr lang="ru-RU" dirty="0" err="1"/>
              <a:t>drai</a:t>
            </a:r>
            <a:r>
              <a:rPr lang="ru-RU" dirty="0"/>
              <a:t>] – сухой</a:t>
            </a: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98210F-D786-448F-858C-CDE1EB751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A467F0-67F1-4FFB-84D6-E0366AF5D58F}" type="datetime1">
              <a:rPr lang="ru-RU" smtClean="0"/>
              <a:t>11.04.2020</a:t>
            </a:fld>
            <a:endParaRPr lang="en-US"/>
          </a:p>
        </p:txBody>
      </p:sp>
      <p:pic>
        <p:nvPicPr>
          <p:cNvPr id="5" name="Звук 4">
            <a:hlinkClick r:id="" action="ppaction://media"/>
            <a:extLst>
              <a:ext uri="{FF2B5EF4-FFF2-40B4-BE49-F238E27FC236}">
                <a16:creationId xmlns:a16="http://schemas.microsoft.com/office/drawing/2014/main" id="{AF564D28-6B18-4331-9E0F-CC445C9325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456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52219">
        <p15:prstTrans prst="curtains"/>
      </p:transition>
    </mc:Choice>
    <mc:Fallback>
      <p:transition spd="slow" advTm="522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263B17-7030-441C-B409-B669153CC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Речевая разминка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A04B41-B28F-443B-B5D5-4D9B59E5B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-Well, now you must answer my questions:</a:t>
            </a:r>
            <a:endParaRPr lang="ru-RU" dirty="0"/>
          </a:p>
          <a:p>
            <a:pPr lvl="0"/>
            <a:r>
              <a:rPr lang="en-US" dirty="0"/>
              <a:t>What kind of weather is typical in the northern parts of </a:t>
            </a:r>
            <a:r>
              <a:rPr lang="en-US" dirty="0" err="1"/>
              <a:t>Kygyzstan</a:t>
            </a:r>
            <a:r>
              <a:rPr lang="en-US" dirty="0"/>
              <a:t>?</a:t>
            </a:r>
            <a:endParaRPr lang="ru-RU" dirty="0"/>
          </a:p>
          <a:p>
            <a:pPr lvl="0"/>
            <a:r>
              <a:rPr lang="en-US" dirty="0"/>
              <a:t>What kind of weather is typical in the southern parts of Kyrgyzstan??</a:t>
            </a:r>
            <a:endParaRPr lang="ru-RU" dirty="0"/>
          </a:p>
          <a:p>
            <a:pPr lvl="0"/>
            <a:r>
              <a:rPr lang="en-US" dirty="0"/>
              <a:t>What kind of weather is typical in the central part of </a:t>
            </a:r>
            <a:r>
              <a:rPr lang="en-US" dirty="0" err="1"/>
              <a:t>kyrgyzstan</a:t>
            </a:r>
            <a:r>
              <a:rPr lang="en-US" dirty="0"/>
              <a:t>?</a:t>
            </a:r>
            <a:endParaRPr lang="ru-RU" dirty="0"/>
          </a:p>
          <a:p>
            <a:pPr lvl="0"/>
            <a:r>
              <a:rPr lang="en-US" dirty="0"/>
              <a:t>What kind of weather is typical in the place where you live?</a:t>
            </a:r>
            <a:endParaRPr lang="ru-RU" dirty="0"/>
          </a:p>
          <a:p>
            <a:pPr lvl="0"/>
            <a:r>
              <a:rPr lang="en-US" dirty="0"/>
              <a:t>What is the weather today?</a:t>
            </a:r>
            <a:endParaRPr lang="ru-RU" dirty="0"/>
          </a:p>
          <a:p>
            <a:r>
              <a:rPr lang="en-US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D93D85-9AFB-4FC8-9543-2BAF96017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A467F0-67F1-4FFB-84D6-E0366AF5D58F}" type="datetime1">
              <a:rPr lang="ru-RU" smtClean="0"/>
              <a:t>11.04.2020</a:t>
            </a:fld>
            <a:endParaRPr lang="en-US"/>
          </a:p>
        </p:txBody>
      </p:sp>
      <p:pic>
        <p:nvPicPr>
          <p:cNvPr id="5" name="Звук 4">
            <a:hlinkClick r:id="" action="ppaction://media"/>
            <a:extLst>
              <a:ext uri="{FF2B5EF4-FFF2-40B4-BE49-F238E27FC236}">
                <a16:creationId xmlns:a16="http://schemas.microsoft.com/office/drawing/2014/main" id="{EE9899E3-967F-4176-8353-9B4F88A0FE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7884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52219">
        <p15:prstTrans prst="curtains"/>
      </p:transition>
    </mc:Choice>
    <mc:Fallback>
      <p:transition spd="slow" advTm="522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3249D-ECFE-4597-9D6B-356659EDD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Работа с текстом.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BB7A88-EB8F-4480-9E8E-2234F9802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Read the text and say why Britain’s climate has got such a bad reputations.</a:t>
            </a:r>
            <a:endParaRPr lang="ru-RU" dirty="0"/>
          </a:p>
          <a:p>
            <a:r>
              <a:rPr lang="en-US" dirty="0"/>
              <a:t> </a:t>
            </a:r>
            <a:endParaRPr lang="ru-RU" dirty="0"/>
          </a:p>
          <a:p>
            <a:r>
              <a:rPr lang="en-US" i="1" dirty="0"/>
              <a:t>It's not usually as cold in Britain as it is in Russia or Canada. In some parts of Britain winter goes by without any snow falling at all.</a:t>
            </a:r>
            <a:br>
              <a:rPr lang="en-US" i="1" dirty="0"/>
            </a:br>
            <a:r>
              <a:rPr lang="en-US" i="1" dirty="0"/>
              <a:t>It doesn't usually get very cold in the winter or very hot in the summer.</a:t>
            </a:r>
            <a:br>
              <a:rPr lang="en-US" i="1" dirty="0"/>
            </a:br>
            <a:r>
              <a:rPr lang="en-US" i="1" dirty="0"/>
              <a:t>It's not true that Britain is a wet and foggy country. It may not rain very much but you can never be sure of a dry day. Sometimes it rains so heavily that the British say "It's raining cats and dogs."</a:t>
            </a:r>
            <a:br>
              <a:rPr lang="en-US" i="1" dirty="0"/>
            </a:br>
            <a:r>
              <a:rPr lang="en-US" i="1" dirty="0"/>
              <a:t>That's why British people say "Other countries have a climate, in England we have weather." The weather in England changes very quickly. Sometimes the British have weather from each season all in one day.</a:t>
            </a:r>
            <a:br>
              <a:rPr lang="en-US" i="1" dirty="0"/>
            </a:br>
            <a:r>
              <a:rPr lang="en-US" i="1" dirty="0"/>
              <a:t>People often say that the British talk about die weather all the time. This is an exaggeration, hut it's certainly true that the weather is a good way to start a conversation with a stranger. Because of the changeable weather there is always something to talk about in Britain even with a person you don't know.</a:t>
            </a:r>
            <a:endParaRPr lang="ru-RU" dirty="0"/>
          </a:p>
          <a:p>
            <a:r>
              <a:rPr lang="en-US" dirty="0"/>
              <a:t> </a:t>
            </a:r>
            <a:endParaRPr lang="ru-RU" dirty="0"/>
          </a:p>
          <a:p>
            <a:r>
              <a:rPr lang="en-US" dirty="0"/>
              <a:t>-Choose the adjectives from the text, which describe the weather.</a:t>
            </a:r>
            <a:endParaRPr lang="ru-RU" dirty="0"/>
          </a:p>
          <a:p>
            <a:r>
              <a:rPr lang="en-US" dirty="0"/>
              <a:t>-Try to translate  the text.</a:t>
            </a:r>
            <a:endParaRPr lang="ru-RU" dirty="0"/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97B945-CD0A-40D2-B1C0-E34A1F693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A467F0-67F1-4FFB-84D6-E0366AF5D58F}" type="datetime1">
              <a:rPr lang="ru-RU" smtClean="0"/>
              <a:t>11.04.2020</a:t>
            </a:fld>
            <a:endParaRPr lang="en-US"/>
          </a:p>
        </p:txBody>
      </p:sp>
      <p:pic>
        <p:nvPicPr>
          <p:cNvPr id="5" name="Звук 4">
            <a:hlinkClick r:id="" action="ppaction://media"/>
            <a:extLst>
              <a:ext uri="{FF2B5EF4-FFF2-40B4-BE49-F238E27FC236}">
                <a16:creationId xmlns:a16="http://schemas.microsoft.com/office/drawing/2014/main" id="{DD51B697-3260-485B-9D47-E49D4AE700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581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52219">
        <p15:prstTrans prst="curtains"/>
      </p:transition>
    </mc:Choice>
    <mc:Fallback>
      <p:transition spd="slow" advTm="522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CC5F4-A2B3-4818-8467-78559FBD8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               </a:t>
            </a:r>
            <a:r>
              <a:rPr lang="ru-RU" b="1" dirty="0"/>
              <a:t>Домашнее задание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726A6A-1BFE-404F-B023-CAA39BAF6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16380"/>
          </a:xfrm>
        </p:spPr>
        <p:txBody>
          <a:bodyPr>
            <a:normAutofit fontScale="25000" lnSpcReduction="20000"/>
          </a:bodyPr>
          <a:lstStyle/>
          <a:p>
            <a:r>
              <a:rPr lang="en-US" sz="6400" dirty="0">
                <a:solidFill>
                  <a:srgbClr val="FF0000"/>
                </a:solidFill>
              </a:rPr>
              <a:t>-Write your homework. Ex.3 read and translate the text. P</a:t>
            </a:r>
            <a:r>
              <a:rPr lang="ru-RU" sz="6400" dirty="0">
                <a:solidFill>
                  <a:srgbClr val="FF0000"/>
                </a:solidFill>
              </a:rPr>
              <a:t>.43 (новые слова)</a:t>
            </a:r>
          </a:p>
          <a:p>
            <a:r>
              <a:rPr lang="en-US" sz="6400" dirty="0">
                <a:solidFill>
                  <a:srgbClr val="FF0000"/>
                </a:solidFill>
              </a:rPr>
              <a:t>  ex.4 p/43</a:t>
            </a:r>
            <a:endParaRPr lang="ru-RU" sz="6400" dirty="0">
              <a:solidFill>
                <a:srgbClr val="FF0000"/>
              </a:solidFill>
            </a:endParaRPr>
          </a:p>
          <a:p>
            <a:r>
              <a:rPr lang="ru-RU" sz="6400" dirty="0">
                <a:solidFill>
                  <a:srgbClr val="FF0000"/>
                </a:solidFill>
              </a:rPr>
              <a:t>новые слова  написать в словарь и выучить.</a:t>
            </a:r>
          </a:p>
          <a:p>
            <a:r>
              <a:rPr lang="ru-RU" sz="6400" dirty="0">
                <a:solidFill>
                  <a:srgbClr val="FF0000"/>
                </a:solidFill>
              </a:rPr>
              <a:t>. </a:t>
            </a:r>
            <a:r>
              <a:rPr lang="ru-RU" sz="6400" dirty="0" err="1">
                <a:solidFill>
                  <a:srgbClr val="FF0000"/>
                </a:solidFill>
              </a:rPr>
              <a:t>Terrible</a:t>
            </a:r>
            <a:r>
              <a:rPr lang="ru-RU" sz="6400" dirty="0">
                <a:solidFill>
                  <a:srgbClr val="FF0000"/>
                </a:solidFill>
              </a:rPr>
              <a:t> [‘</a:t>
            </a:r>
            <a:r>
              <a:rPr lang="ru-RU" sz="6400" dirty="0" err="1">
                <a:solidFill>
                  <a:srgbClr val="FF0000"/>
                </a:solidFill>
              </a:rPr>
              <a:t>teribəl</a:t>
            </a:r>
            <a:r>
              <a:rPr lang="ru-RU" sz="6400" dirty="0">
                <a:solidFill>
                  <a:srgbClr val="FF0000"/>
                </a:solidFill>
              </a:rPr>
              <a:t>] – ужасный, страшный</a:t>
            </a:r>
          </a:p>
          <a:p>
            <a:r>
              <a:rPr lang="ru-RU" sz="6400" dirty="0" err="1">
                <a:solidFill>
                  <a:srgbClr val="FF0000"/>
                </a:solidFill>
              </a:rPr>
              <a:t>Awful</a:t>
            </a:r>
            <a:r>
              <a:rPr lang="ru-RU" sz="6400" dirty="0">
                <a:solidFill>
                  <a:srgbClr val="FF0000"/>
                </a:solidFill>
              </a:rPr>
              <a:t> [Ͻ:</a:t>
            </a:r>
            <a:r>
              <a:rPr lang="ru-RU" sz="6400" dirty="0" err="1">
                <a:solidFill>
                  <a:srgbClr val="FF0000"/>
                </a:solidFill>
              </a:rPr>
              <a:t>fəl</a:t>
            </a:r>
            <a:r>
              <a:rPr lang="ru-RU" sz="6400" dirty="0">
                <a:solidFill>
                  <a:srgbClr val="FF0000"/>
                </a:solidFill>
              </a:rPr>
              <a:t>] - ужасный, шокирующий</a:t>
            </a:r>
          </a:p>
          <a:p>
            <a:r>
              <a:rPr lang="ru-RU" sz="6400" dirty="0" err="1">
                <a:solidFill>
                  <a:srgbClr val="FF0000"/>
                </a:solidFill>
              </a:rPr>
              <a:t>Miserable</a:t>
            </a:r>
            <a:r>
              <a:rPr lang="ru-RU" sz="6400" dirty="0">
                <a:solidFill>
                  <a:srgbClr val="FF0000"/>
                </a:solidFill>
              </a:rPr>
              <a:t> [</a:t>
            </a:r>
            <a:r>
              <a:rPr lang="ru-RU" sz="6400" dirty="0" err="1">
                <a:solidFill>
                  <a:srgbClr val="FF0000"/>
                </a:solidFill>
              </a:rPr>
              <a:t>mizərəbəl</a:t>
            </a:r>
            <a:r>
              <a:rPr lang="ru-RU" sz="6400" dirty="0">
                <a:solidFill>
                  <a:srgbClr val="FF0000"/>
                </a:solidFill>
              </a:rPr>
              <a:t>] – жалкий, несчастный</a:t>
            </a:r>
          </a:p>
          <a:p>
            <a:r>
              <a:rPr lang="ru-RU" sz="6400" dirty="0" err="1">
                <a:solidFill>
                  <a:srgbClr val="FF0000"/>
                </a:solidFill>
              </a:rPr>
              <a:t>Wet</a:t>
            </a:r>
            <a:r>
              <a:rPr lang="ru-RU" sz="6400" dirty="0">
                <a:solidFill>
                  <a:srgbClr val="FF0000"/>
                </a:solidFill>
              </a:rPr>
              <a:t> [</a:t>
            </a:r>
            <a:r>
              <a:rPr lang="ru-RU" sz="6400" dirty="0" err="1">
                <a:solidFill>
                  <a:srgbClr val="FF0000"/>
                </a:solidFill>
              </a:rPr>
              <a:t>wet</a:t>
            </a:r>
            <a:r>
              <a:rPr lang="ru-RU" sz="6400" dirty="0">
                <a:solidFill>
                  <a:srgbClr val="FF0000"/>
                </a:solidFill>
              </a:rPr>
              <a:t>] – сырой</a:t>
            </a:r>
          </a:p>
          <a:p>
            <a:r>
              <a:rPr lang="ru-RU" sz="6400" dirty="0" err="1">
                <a:solidFill>
                  <a:srgbClr val="FF0000"/>
                </a:solidFill>
              </a:rPr>
              <a:t>Cloudy</a:t>
            </a:r>
            <a:r>
              <a:rPr lang="ru-RU" sz="6400" dirty="0">
                <a:solidFill>
                  <a:srgbClr val="FF0000"/>
                </a:solidFill>
              </a:rPr>
              <a:t> [</a:t>
            </a:r>
            <a:r>
              <a:rPr lang="ru-RU" sz="6400" dirty="0" err="1">
                <a:solidFill>
                  <a:srgbClr val="FF0000"/>
                </a:solidFill>
              </a:rPr>
              <a:t>klaudi</a:t>
            </a:r>
            <a:r>
              <a:rPr lang="ru-RU" sz="6400" dirty="0">
                <a:solidFill>
                  <a:srgbClr val="FF0000"/>
                </a:solidFill>
              </a:rPr>
              <a:t>] – облачный, облачно</a:t>
            </a:r>
          </a:p>
          <a:p>
            <a:r>
              <a:rPr lang="ru-RU" sz="6400" dirty="0" err="1">
                <a:solidFill>
                  <a:srgbClr val="FF0000"/>
                </a:solidFill>
              </a:rPr>
              <a:t>Windy</a:t>
            </a:r>
            <a:r>
              <a:rPr lang="ru-RU" sz="6400" dirty="0">
                <a:solidFill>
                  <a:srgbClr val="FF0000"/>
                </a:solidFill>
              </a:rPr>
              <a:t> [</a:t>
            </a:r>
            <a:r>
              <a:rPr lang="ru-RU" sz="6400" dirty="0" err="1">
                <a:solidFill>
                  <a:srgbClr val="FF0000"/>
                </a:solidFill>
              </a:rPr>
              <a:t>windi</a:t>
            </a:r>
            <a:r>
              <a:rPr lang="ru-RU" sz="6400" dirty="0">
                <a:solidFill>
                  <a:srgbClr val="FF0000"/>
                </a:solidFill>
              </a:rPr>
              <a:t>] – ветреный, ветрено</a:t>
            </a:r>
          </a:p>
          <a:p>
            <a:r>
              <a:rPr lang="ru-RU" sz="6400" dirty="0" err="1">
                <a:solidFill>
                  <a:srgbClr val="FF0000"/>
                </a:solidFill>
              </a:rPr>
              <a:t>Cold</a:t>
            </a:r>
            <a:r>
              <a:rPr lang="ru-RU" sz="6400" dirty="0">
                <a:solidFill>
                  <a:srgbClr val="FF0000"/>
                </a:solidFill>
              </a:rPr>
              <a:t> [ </a:t>
            </a:r>
            <a:r>
              <a:rPr lang="ru-RU" sz="6400" dirty="0" err="1">
                <a:solidFill>
                  <a:srgbClr val="FF0000"/>
                </a:solidFill>
              </a:rPr>
              <a:t>kəuld</a:t>
            </a:r>
            <a:r>
              <a:rPr lang="ru-RU" sz="6400" dirty="0">
                <a:solidFill>
                  <a:srgbClr val="FF0000"/>
                </a:solidFill>
              </a:rPr>
              <a:t>] – холодный, холодно</a:t>
            </a:r>
          </a:p>
          <a:p>
            <a:r>
              <a:rPr lang="ru-RU" sz="6400" dirty="0" err="1">
                <a:solidFill>
                  <a:srgbClr val="FF0000"/>
                </a:solidFill>
              </a:rPr>
              <a:t>Warm</a:t>
            </a:r>
            <a:r>
              <a:rPr lang="ru-RU" sz="6400" dirty="0">
                <a:solidFill>
                  <a:srgbClr val="FF0000"/>
                </a:solidFill>
              </a:rPr>
              <a:t> [wϽ:m] – теплый, тепло</a:t>
            </a:r>
          </a:p>
          <a:p>
            <a:r>
              <a:rPr lang="ru-RU" sz="6400" dirty="0" err="1">
                <a:solidFill>
                  <a:srgbClr val="FF0000"/>
                </a:solidFill>
              </a:rPr>
              <a:t>Hot</a:t>
            </a:r>
            <a:r>
              <a:rPr lang="ru-RU" sz="6400" dirty="0">
                <a:solidFill>
                  <a:srgbClr val="FF0000"/>
                </a:solidFill>
              </a:rPr>
              <a:t> [</a:t>
            </a:r>
            <a:r>
              <a:rPr lang="ru-RU" sz="6400" dirty="0" err="1">
                <a:solidFill>
                  <a:srgbClr val="FF0000"/>
                </a:solidFill>
              </a:rPr>
              <a:t>hϽt</a:t>
            </a:r>
            <a:r>
              <a:rPr lang="ru-RU" sz="6400" dirty="0">
                <a:solidFill>
                  <a:srgbClr val="FF0000"/>
                </a:solidFill>
              </a:rPr>
              <a:t>] – жаркий, жарко</a:t>
            </a:r>
          </a:p>
          <a:p>
            <a:r>
              <a:rPr lang="ru-RU" sz="6400" dirty="0" err="1">
                <a:solidFill>
                  <a:srgbClr val="FF0000"/>
                </a:solidFill>
              </a:rPr>
              <a:t>Dry</a:t>
            </a:r>
            <a:r>
              <a:rPr lang="ru-RU" sz="6400" dirty="0">
                <a:solidFill>
                  <a:srgbClr val="FF0000"/>
                </a:solidFill>
              </a:rPr>
              <a:t> [</a:t>
            </a:r>
            <a:r>
              <a:rPr lang="ru-RU" sz="6400" dirty="0" err="1">
                <a:solidFill>
                  <a:srgbClr val="FF0000"/>
                </a:solidFill>
              </a:rPr>
              <a:t>drai</a:t>
            </a:r>
            <a:r>
              <a:rPr lang="ru-RU" sz="6400" dirty="0">
                <a:solidFill>
                  <a:srgbClr val="FF0000"/>
                </a:solidFill>
              </a:rPr>
              <a:t>] – сухой</a:t>
            </a:r>
          </a:p>
          <a:p>
            <a:r>
              <a:rPr lang="ru-RU" sz="3800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en-US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AA935E-42F9-48C8-9200-5155DC807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A467F0-67F1-4FFB-84D6-E0366AF5D58F}" type="datetime1">
              <a:rPr lang="ru-RU" smtClean="0"/>
              <a:t>11.04.2020</a:t>
            </a:fld>
            <a:endParaRPr lang="en-US"/>
          </a:p>
        </p:txBody>
      </p:sp>
      <p:pic>
        <p:nvPicPr>
          <p:cNvPr id="5" name="Звук 4">
            <a:hlinkClick r:id="" action="ppaction://media"/>
            <a:extLst>
              <a:ext uri="{FF2B5EF4-FFF2-40B4-BE49-F238E27FC236}">
                <a16:creationId xmlns:a16="http://schemas.microsoft.com/office/drawing/2014/main" id="{65050FFF-5C3A-4FF2-B8E6-A12E15FE15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447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52219">
        <p15:prstTrans prst="curtains"/>
      </p:transition>
    </mc:Choice>
    <mc:Fallback>
      <p:transition spd="slow" advTm="522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732</Words>
  <Application>Microsoft Office PowerPoint</Application>
  <PresentationFormat>Широкоэкранный</PresentationFormat>
  <Paragraphs>74</Paragraphs>
  <Slides>8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Trebuchet MS</vt:lpstr>
      <vt:lpstr>Wingdings 3</vt:lpstr>
      <vt:lpstr>Аспект</vt:lpstr>
      <vt:lpstr>8 класс английский язык  </vt:lpstr>
      <vt:lpstr>  Урок  по английскому языку в 8 классах (а,б,в,г,д)                                (Дистанционное обучение) «Погода» Weather and climate. I like this weather.   </vt:lpstr>
      <vt:lpstr>             The Weather and climate</vt:lpstr>
      <vt:lpstr>-Good afternoon , boys and girls!  Let’s begin our first  lesson. How are you?  The theme of our lesson is “Weather ”. </vt:lpstr>
      <vt:lpstr>*fret – беспокоиться, волноваться **scold – ворчать ***storm – кричать </vt:lpstr>
      <vt:lpstr>Речевая разминка </vt:lpstr>
      <vt:lpstr>Работа с текстом. </vt:lpstr>
      <vt:lpstr>                Домашнее задание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2020-04-11T03:03:45Z</dcterms:created>
  <dcterms:modified xsi:type="dcterms:W3CDTF">2020-04-11T03:58:06Z</dcterms:modified>
</cp:coreProperties>
</file>