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63" r:id="rId4"/>
    <p:sldId id="262" r:id="rId5"/>
    <p:sldId id="261" r:id="rId6"/>
    <p:sldId id="279" r:id="rId7"/>
    <p:sldId id="280" r:id="rId8"/>
    <p:sldId id="271" r:id="rId9"/>
    <p:sldId id="274" r:id="rId10"/>
    <p:sldId id="275" r:id="rId11"/>
    <p:sldId id="276" r:id="rId12"/>
    <p:sldId id="281" r:id="rId13"/>
    <p:sldId id="272" r:id="rId14"/>
    <p:sldId id="282" r:id="rId15"/>
    <p:sldId id="266" r:id="rId16"/>
    <p:sldId id="267" r:id="rId17"/>
    <p:sldId id="278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F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8093" autoAdjust="0"/>
    <p:restoredTop sz="94660"/>
  </p:normalViewPr>
  <p:slideViewPr>
    <p:cSldViewPr>
      <p:cViewPr>
        <p:scale>
          <a:sx n="70" d="100"/>
          <a:sy n="70" d="100"/>
        </p:scale>
        <p:origin x="-133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259BE-ED47-4B57-8EE8-C4E66A6225EA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E3F0E-F800-416B-AD0A-BC8C336FF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E3F0E-F800-416B-AD0A-BC8C336FF97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E3F0E-F800-416B-AD0A-BC8C336FF97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E3F0E-F800-416B-AD0A-BC8C336FF97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E3F0E-F800-416B-AD0A-BC8C336FF97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E3F0E-F800-416B-AD0A-BC8C336FF97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0A237-4EF3-4A5E-B238-609533F3EBF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Средства, полученные от аренды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E3F0E-F800-416B-AD0A-BC8C336FF97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88 тыс. сом, полученных от аренды помещений  заменены окна в кабинетах 31,52,16.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E3F0E-F800-416B-AD0A-BC8C336FF97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E3F0E-F800-416B-AD0A-BC8C336FF97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ng.oformi-foto.ru/24782.pn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915816" y="836712"/>
            <a:ext cx="2304256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СОШ № 1.Бишкек.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627784" y="3861048"/>
            <a:ext cx="2376264" cy="393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1084263" y="764705"/>
            <a:ext cx="6008017" cy="34563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ОТЧЕТ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 ДВИЖЕНИИ   БЮДЖЕТНЫХ 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ДЕНЕЖНЫХ СРЕДСТВ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27089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r="15420"/>
          <a:stretch>
            <a:fillRect/>
          </a:stretch>
        </p:blipFill>
        <p:spPr bwMode="auto">
          <a:xfrm>
            <a:off x="5183560" y="0"/>
            <a:ext cx="3960440" cy="27809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068960"/>
            <a:ext cx="6405736" cy="36032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347864" y="2708920"/>
            <a:ext cx="1828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E0FB1"/>
                </a:solidFill>
              </a:rPr>
              <a:t>Окна в столовой</a:t>
            </a:r>
            <a:endParaRPr lang="ru-RU" b="1" dirty="0">
              <a:solidFill>
                <a:srgbClr val="2E0FB1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3707904" cy="27809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635896" y="3717032"/>
            <a:ext cx="2086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E0FB1"/>
                </a:solidFill>
              </a:rPr>
              <a:t>Окна в библиотеке</a:t>
            </a:r>
            <a:endParaRPr lang="ru-RU" b="1" dirty="0">
              <a:solidFill>
                <a:srgbClr val="2E0FB1"/>
              </a:solidFill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149812"/>
            <a:ext cx="4427984" cy="2708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60648"/>
            <a:ext cx="5112568" cy="33843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Бюджетные слушания\.17-18 год\каб 18 (2)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 l="4396" r="20374"/>
          <a:stretch>
            <a:fillRect/>
          </a:stretch>
        </p:blipFill>
        <p:spPr bwMode="auto">
          <a:xfrm>
            <a:off x="323528" y="1196752"/>
            <a:ext cx="4712760" cy="3717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 b="11004"/>
          <a:stretch>
            <a:fillRect/>
          </a:stretch>
        </p:blipFill>
        <p:spPr bwMode="auto">
          <a:xfrm>
            <a:off x="5220072" y="620688"/>
            <a:ext cx="3777526" cy="59766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347864" y="6309320"/>
            <a:ext cx="1347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E0FB1"/>
                </a:solidFill>
              </a:rPr>
              <a:t>Кабинет 18</a:t>
            </a:r>
            <a:endParaRPr lang="ru-RU" b="1" dirty="0">
              <a:solidFill>
                <a:srgbClr val="2E0FB1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693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E0FB1"/>
                </a:solidFill>
                <a:latin typeface="Arial Black" pitchFamily="34" charset="0"/>
              </a:rPr>
              <a:t>Средства, полученные от аренды</a:t>
            </a:r>
            <a:endParaRPr lang="ru-RU" sz="2400" b="1" dirty="0">
              <a:solidFill>
                <a:srgbClr val="2E0FB1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8167482" cy="49685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5534561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E0FB1"/>
                </a:solidFill>
              </a:rPr>
              <a:t>На 192402,90  сом, полученных от аренды помещений                                                               заменены окна    в   кабинетах 31,52,16.</a:t>
            </a:r>
          </a:p>
          <a:p>
            <a:pPr algn="ctr"/>
            <a:r>
              <a:rPr lang="ru-RU" sz="2000" b="1" dirty="0" smtClean="0">
                <a:solidFill>
                  <a:srgbClr val="2E0FB1"/>
                </a:solidFill>
              </a:rPr>
              <a:t> на остаток денежных средств в сумме 222638,60 сом подана заявка                           на тендер  на приобретение краски для ремонта школы на 2019 год.</a:t>
            </a:r>
            <a:endParaRPr lang="ru-RU" sz="2000" b="1" dirty="0">
              <a:solidFill>
                <a:srgbClr val="2E0FB1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971600" y="332656"/>
            <a:ext cx="53285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l="2667"/>
          <a:stretch>
            <a:fillRect/>
          </a:stretch>
        </p:blipFill>
        <p:spPr bwMode="auto">
          <a:xfrm>
            <a:off x="971600" y="3429000"/>
            <a:ext cx="532859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623720" y="5229200"/>
            <a:ext cx="2520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E0FB1"/>
                </a:solidFill>
              </a:rPr>
              <a:t>На 192402,90  сом, </a:t>
            </a:r>
          </a:p>
          <a:p>
            <a:r>
              <a:rPr lang="ru-RU" b="1" dirty="0" smtClean="0">
                <a:solidFill>
                  <a:srgbClr val="2E0FB1"/>
                </a:solidFill>
              </a:rPr>
              <a:t>полученных от аренды </a:t>
            </a:r>
          </a:p>
          <a:p>
            <a:r>
              <a:rPr lang="ru-RU" b="1" dirty="0" smtClean="0">
                <a:solidFill>
                  <a:srgbClr val="2E0FB1"/>
                </a:solidFill>
              </a:rPr>
              <a:t>помещений                                                               заменены окна    </a:t>
            </a:r>
          </a:p>
          <a:p>
            <a:r>
              <a:rPr lang="ru-RU" b="1" dirty="0" smtClean="0">
                <a:solidFill>
                  <a:srgbClr val="2E0FB1"/>
                </a:solidFill>
              </a:rPr>
              <a:t>в   кабинетах 31,52,16.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:\Бюджетные слушания\.17-18 год\РЦО. бюджет\рцо.31.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0" y="764704"/>
            <a:ext cx="5532107" cy="4149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707904" y="2780928"/>
            <a:ext cx="5436096" cy="40770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55576" y="6309320"/>
            <a:ext cx="1895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E0FB1"/>
                </a:solidFill>
              </a:rPr>
              <a:t>Окна Каб,31.</a:t>
            </a:r>
            <a:endParaRPr lang="ru-RU" sz="2400" b="1" dirty="0">
              <a:solidFill>
                <a:srgbClr val="2E0FB1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Бюджетные слушания\.17-18 год\РЦО. бюджет\каб 52. РЦО.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4427984" cy="3140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7411" name="Picture 3" descr="D:\Бюджетные слушания\.17-18 год\РЦО. бюджет\рцо.52каб.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4672575" y="3504431"/>
            <a:ext cx="4471425" cy="3353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7412" name="Picture 4" descr="D:\Бюджетные слушания\.17-18 год\РЦО. бюджет\РЦОкаб.52.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0" y="3504431"/>
            <a:ext cx="4471425" cy="3353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7413" name="Picture 5" descr="D:\Бюджетные слушания\.17-18 год\РЦО. бюджет\РЦО. каб. 52.jp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4672575" y="1"/>
            <a:ext cx="4471425" cy="3140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131840" y="3068960"/>
            <a:ext cx="3038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E0FB1"/>
                </a:solidFill>
              </a:rPr>
              <a:t>Окна.Каб,52</a:t>
            </a:r>
            <a:endParaRPr lang="ru-RU" sz="2800" b="1" dirty="0">
              <a:solidFill>
                <a:srgbClr val="2E0FB1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28" y="6021288"/>
            <a:ext cx="2173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2E0FB1"/>
                </a:solidFill>
              </a:rPr>
              <a:t>Окна </a:t>
            </a:r>
            <a:r>
              <a:rPr lang="ru-RU" sz="2800" b="1" dirty="0" err="1" smtClean="0">
                <a:solidFill>
                  <a:srgbClr val="2E0FB1"/>
                </a:solidFill>
              </a:rPr>
              <a:t>Каб</a:t>
            </a:r>
            <a:r>
              <a:rPr lang="ru-RU" sz="2800" b="1" dirty="0" smtClean="0">
                <a:solidFill>
                  <a:srgbClr val="2E0FB1"/>
                </a:solidFill>
              </a:rPr>
              <a:t>. 16</a:t>
            </a:r>
            <a:endParaRPr lang="ru-RU" sz="2800" b="1" dirty="0">
              <a:solidFill>
                <a:srgbClr val="2E0FB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b="9565"/>
          <a:stretch>
            <a:fillRect/>
          </a:stretch>
        </p:blipFill>
        <p:spPr bwMode="auto">
          <a:xfrm>
            <a:off x="467544" y="404664"/>
            <a:ext cx="3672408" cy="59042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13010"/>
          <a:stretch>
            <a:fillRect/>
          </a:stretch>
        </p:blipFill>
        <p:spPr bwMode="auto">
          <a:xfrm>
            <a:off x="4283968" y="1772816"/>
            <a:ext cx="4631440" cy="299479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1/15/10638039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b="833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2E0FB1"/>
                </a:solidFill>
                <a:latin typeface="Arial Black" pitchFamily="34" charset="0"/>
              </a:rPr>
              <a:t>Мэрией  г. Бишкек </a:t>
            </a:r>
          </a:p>
          <a:p>
            <a:pPr algn="ctr"/>
            <a:r>
              <a:rPr lang="ru-RU" sz="3600" dirty="0" smtClean="0">
                <a:solidFill>
                  <a:srgbClr val="2E0FB1"/>
                </a:solidFill>
                <a:latin typeface="Arial Black" pitchFamily="34" charset="0"/>
              </a:rPr>
              <a:t>выделено 2,5 миллиона сомов на ремонт кровли </a:t>
            </a:r>
          </a:p>
          <a:p>
            <a:pPr algn="ctr"/>
            <a:r>
              <a:rPr lang="ru-RU" sz="3600" dirty="0" smtClean="0">
                <a:solidFill>
                  <a:srgbClr val="2E0FB1"/>
                </a:solidFill>
                <a:latin typeface="Arial Black" pitchFamily="34" charset="0"/>
              </a:rPr>
              <a:t>над спортивными залами </a:t>
            </a:r>
          </a:p>
          <a:p>
            <a:pPr algn="ctr"/>
            <a:r>
              <a:rPr lang="ru-RU" sz="3600" dirty="0" smtClean="0">
                <a:solidFill>
                  <a:srgbClr val="2E0FB1"/>
                </a:solidFill>
                <a:latin typeface="Arial Black" pitchFamily="34" charset="0"/>
              </a:rPr>
              <a:t>и  капитального ремонта лестничного пролета </a:t>
            </a:r>
          </a:p>
          <a:p>
            <a:pPr algn="ctr"/>
            <a:r>
              <a:rPr lang="ru-RU" sz="3600" dirty="0" smtClean="0">
                <a:solidFill>
                  <a:srgbClr val="2E0FB1"/>
                </a:solidFill>
                <a:latin typeface="Arial Black" pitchFamily="34" charset="0"/>
              </a:rPr>
              <a:t>в начальной школе.</a:t>
            </a:r>
            <a:endParaRPr lang="ru-RU" sz="3600" dirty="0">
              <a:solidFill>
                <a:srgbClr val="2E0FB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Бюджетные слушания\.17-18 год\РЦО. бюджет\РЦО  крыша (3)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4716016" y="3537012"/>
            <a:ext cx="4427984" cy="3320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8435" name="Picture 3" descr="D:\Бюджетные слушания\.17-18 год\РЦО. бюджет\крыша. рц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7984" cy="3320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8436" name="Picture 4" descr="D:\Бюджетные слушания\.17-18 год\РЦО. бюджет\РЦО  крыша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37012"/>
            <a:ext cx="4427984" cy="3320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Picture 3" descr="D:\Бюджетные слушания\.17-18 год\РЦО. бюджет\рцо. крыша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0580" y="0"/>
            <a:ext cx="4423420" cy="3317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Бюджетные слушания\.17-18 год\РЦО. бюджет\РЦО. крыша (8)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3537012"/>
            <a:ext cx="4427984" cy="3320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9459" name="Picture 3" descr="D:\Бюджетные слушания\.17-18 год\РЦО. бюджет\РЦО. крыша.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764021" y="3573016"/>
            <a:ext cx="4379979" cy="3284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9460" name="Picture 4" descr="D:\Бюджетные слушания\.17-18 год\РЦО. бюджет\рцо. крыш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75990" cy="3356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9461" name="Picture 5" descr="D:\Бюджетные слушания\.17-18 год\РЦО. бюджет\РЦО. крыша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4021" y="0"/>
            <a:ext cx="4379979" cy="3284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Бюджетные слушания\.17-18 год\РЦО. бюджет\рцо. крыша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34501"/>
            <a:ext cx="4067944" cy="2723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484" name="Picture 4" descr="D:\Бюджетные слушания\.17-18 год\РЦО. бюджет\рцо. крыша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4005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485" name="Picture 5" descr="D:\Бюджетные слушания\.17-18 год\РЦО. бюджет\рцо. крыша (6).jpg"/>
          <p:cNvPicPr>
            <a:picLocks noChangeAspect="1" noChangeArrowheads="1"/>
          </p:cNvPicPr>
          <p:nvPr/>
        </p:nvPicPr>
        <p:blipFill>
          <a:blip r:embed="rId4" cstate="print">
            <a:lum bright="30000" contrast="30000"/>
          </a:blip>
          <a:srcRect/>
          <a:stretch>
            <a:fillRect/>
          </a:stretch>
        </p:blipFill>
        <p:spPr bwMode="auto">
          <a:xfrm>
            <a:off x="0" y="0"/>
            <a:ext cx="4067944" cy="4005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486" name="Picture 6" descr="D:\Бюджетные слушания\.17-18 год\РЦО. бюджет\РЦО  крыша (4).jpg"/>
          <p:cNvPicPr>
            <a:picLocks noChangeAspect="1" noChangeArrowheads="1"/>
          </p:cNvPicPr>
          <p:nvPr/>
        </p:nvPicPr>
        <p:blipFill>
          <a:blip r:embed="rId5" cstate="print"/>
          <a:srcRect t="5104" b="18308"/>
          <a:stretch>
            <a:fillRect/>
          </a:stretch>
        </p:blipFill>
        <p:spPr bwMode="auto">
          <a:xfrm>
            <a:off x="4427984" y="4149080"/>
            <a:ext cx="4716016" cy="2708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D:\Бюджетные слушания\.17-18 год\ ремонт лесницы в нач. школе.  и замена стены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5259" y="0"/>
            <a:ext cx="4187957" cy="3284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126" name="Picture 6" descr="D:\Бюджетные слушания\.17-18 год\ ремонт лесницы в нач. школе.  и замена стены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379979" cy="3284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127" name="Picture 7" descr="D:\Бюджетные слушания\.17-18 год\ ремонт лесницы в нач. школе.  и замена стены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37012"/>
            <a:ext cx="4427984" cy="3320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128" name="Picture 8" descr="D:\Бюджетные слушания\.17-18 год\ ремонт лесницы в нач. школе.  и замена стены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73016"/>
            <a:ext cx="4427984" cy="3284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Бюджетные слушания\.17-18 год\ ремонт лесницы в нач. школе.  и замена стены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91018"/>
            <a:ext cx="4355976" cy="3266982"/>
          </a:xfrm>
          <a:prstGeom prst="rect">
            <a:avLst/>
          </a:prstGeom>
          <a:noFill/>
        </p:spPr>
      </p:pic>
      <p:pic>
        <p:nvPicPr>
          <p:cNvPr id="6147" name="Picture 3" descr="D:\Бюджетные слушания\.17-18 год\ ремонт лесницы в нач. школе.  и замена стены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2757" cy="3369568"/>
          </a:xfrm>
          <a:prstGeom prst="rect">
            <a:avLst/>
          </a:prstGeom>
          <a:noFill/>
        </p:spPr>
      </p:pic>
      <p:pic>
        <p:nvPicPr>
          <p:cNvPr id="6148" name="Picture 4" descr="D:\Бюджетные слушания\.17-18 год\ ремонт лесницы в нач. школе.  и замена стены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7253" y="3560440"/>
            <a:ext cx="4396747" cy="3297560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8011" y="0"/>
            <a:ext cx="4475989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E0FB1"/>
                </a:solidFill>
              </a:rPr>
              <a:t> Средства, полученные  от местного бюджета.</a:t>
            </a:r>
            <a:endParaRPr lang="ru-RU" sz="2400" b="1" dirty="0">
              <a:solidFill>
                <a:srgbClr val="2E0FB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691680" y="404664"/>
            <a:ext cx="5760640" cy="35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691680" y="3997838"/>
            <a:ext cx="5780241" cy="286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119664" y="5445224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E0FB1"/>
                </a:solidFill>
              </a:rPr>
              <a:t>на 181111,35 сом  </a:t>
            </a:r>
          </a:p>
          <a:p>
            <a:pPr algn="ctr"/>
            <a:r>
              <a:rPr lang="ru-RU" b="1" dirty="0" smtClean="0">
                <a:solidFill>
                  <a:srgbClr val="2E0FB1"/>
                </a:solidFill>
              </a:rPr>
              <a:t>заменены окна</a:t>
            </a:r>
          </a:p>
          <a:p>
            <a:pPr algn="ctr"/>
            <a:r>
              <a:rPr lang="ru-RU" b="1" dirty="0" smtClean="0">
                <a:solidFill>
                  <a:srgbClr val="2E0FB1"/>
                </a:solidFill>
              </a:rPr>
              <a:t> в  кабинетах  56,18, </a:t>
            </a:r>
          </a:p>
          <a:p>
            <a:pPr algn="ctr"/>
            <a:r>
              <a:rPr lang="ru-RU" b="1" dirty="0" smtClean="0">
                <a:solidFill>
                  <a:srgbClr val="2E0FB1"/>
                </a:solidFill>
              </a:rPr>
              <a:t> в столовой и библиотеке.</a:t>
            </a:r>
            <a:endParaRPr lang="ru-RU" b="1" dirty="0">
              <a:solidFill>
                <a:srgbClr val="2E0FB1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Бюджетные слушания\.17-18 год\каб 56 (2).jpg"/>
          <p:cNvPicPr>
            <a:picLocks noChangeAspect="1" noChangeArrowheads="1"/>
          </p:cNvPicPr>
          <p:nvPr/>
        </p:nvPicPr>
        <p:blipFill>
          <a:blip r:embed="rId3" cstate="print"/>
          <a:srcRect b="10299"/>
          <a:stretch>
            <a:fillRect/>
          </a:stretch>
        </p:blipFill>
        <p:spPr bwMode="auto">
          <a:xfrm>
            <a:off x="2655632" y="2492896"/>
            <a:ext cx="6488368" cy="4365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" name="Picture 2" descr="D:\Бюджетные слушания\.17-18 год\каб 56 (1).jpg"/>
          <p:cNvPicPr>
            <a:picLocks noChangeAspect="1" noChangeArrowheads="1"/>
          </p:cNvPicPr>
          <p:nvPr/>
        </p:nvPicPr>
        <p:blipFill>
          <a:blip r:embed="rId4" cstate="print"/>
          <a:srcRect l="17923"/>
          <a:stretch>
            <a:fillRect/>
          </a:stretch>
        </p:blipFill>
        <p:spPr bwMode="auto">
          <a:xfrm>
            <a:off x="0" y="0"/>
            <a:ext cx="4716016" cy="3757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6165304"/>
            <a:ext cx="1953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E0FB1"/>
                </a:solidFill>
              </a:rPr>
              <a:t>Окна  </a:t>
            </a:r>
            <a:r>
              <a:rPr lang="ru-RU" sz="2400" b="1" dirty="0" err="1" smtClean="0">
                <a:solidFill>
                  <a:srgbClr val="2E0FB1"/>
                </a:solidFill>
              </a:rPr>
              <a:t>Каб</a:t>
            </a:r>
            <a:r>
              <a:rPr lang="ru-RU" sz="2400" b="1" dirty="0" smtClean="0">
                <a:solidFill>
                  <a:srgbClr val="2E0FB1"/>
                </a:solidFill>
              </a:rPr>
              <a:t>. 56</a:t>
            </a:r>
            <a:endParaRPr lang="ru-RU" sz="2400" b="1" dirty="0">
              <a:solidFill>
                <a:srgbClr val="2E0FB1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164</Words>
  <Application>Microsoft Office PowerPoint</Application>
  <PresentationFormat>Экран (4:3)</PresentationFormat>
  <Paragraphs>40</Paragraphs>
  <Slides>18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FIRSTLIBRARY</dc:creator>
  <cp:lastModifiedBy>Admin</cp:lastModifiedBy>
  <cp:revision>27</cp:revision>
  <dcterms:created xsi:type="dcterms:W3CDTF">2018-11-27T10:04:38Z</dcterms:created>
  <dcterms:modified xsi:type="dcterms:W3CDTF">2018-12-04T06:05:04Z</dcterms:modified>
</cp:coreProperties>
</file>